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7"/>
  </p:notesMasterIdLst>
  <p:sldIdLst>
    <p:sldId id="437" r:id="rId3"/>
    <p:sldId id="316" r:id="rId4"/>
    <p:sldId id="318" r:id="rId5"/>
    <p:sldId id="465" r:id="rId6"/>
    <p:sldId id="317" r:id="rId7"/>
    <p:sldId id="458" r:id="rId8"/>
    <p:sldId id="466" r:id="rId9"/>
    <p:sldId id="459" r:id="rId10"/>
    <p:sldId id="460" r:id="rId11"/>
    <p:sldId id="461" r:id="rId12"/>
    <p:sldId id="462" r:id="rId13"/>
    <p:sldId id="464" r:id="rId14"/>
    <p:sldId id="463" r:id="rId15"/>
    <p:sldId id="467" r:id="rId1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trick Lawlor" initials="PL" lastIdx="1" clrIdx="0">
    <p:extLst>
      <p:ext uri="{19B8F6BF-5375-455C-9EA6-DF929625EA0E}">
        <p15:presenceInfo xmlns:p15="http://schemas.microsoft.com/office/powerpoint/2012/main" userId="S::patrick.lawlor@andoverma.us::7f21767b-6c91-4cb7-8838-bd643e65628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1" tIns="47111" rIns="94221" bIns="47111" rtlCol="0"/>
          <a:lstStyle>
            <a:lvl1pPr algn="l">
              <a:defRPr sz="1200"/>
            </a:lvl1pPr>
          </a:lstStyle>
          <a:p>
            <a:endParaRPr lang="en-US"/>
          </a:p>
        </p:txBody>
      </p:sp>
      <p:sp>
        <p:nvSpPr>
          <p:cNvPr id="3" name="Date Placeholder 2"/>
          <p:cNvSpPr>
            <a:spLocks noGrp="1"/>
          </p:cNvSpPr>
          <p:nvPr>
            <p:ph type="dt" idx="1"/>
          </p:nvPr>
        </p:nvSpPr>
        <p:spPr>
          <a:xfrm>
            <a:off x="4023093" y="0"/>
            <a:ext cx="3077739" cy="471054"/>
          </a:xfrm>
          <a:prstGeom prst="rect">
            <a:avLst/>
          </a:prstGeom>
        </p:spPr>
        <p:txBody>
          <a:bodyPr vert="horz" lIns="94221" tIns="47111" rIns="94221" bIns="47111" rtlCol="0"/>
          <a:lstStyle>
            <a:lvl1pPr algn="r">
              <a:defRPr sz="1200"/>
            </a:lvl1pPr>
          </a:lstStyle>
          <a:p>
            <a:fld id="{ED56CEA4-9359-47FD-9040-9B92A8583783}" type="datetimeFigureOut">
              <a:rPr lang="en-US" smtClean="0"/>
              <a:t>12/1/2021</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1" tIns="47111" rIns="94221" bIns="47111"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1" tIns="47111" rIns="94221" bIns="4711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39" cy="471053"/>
          </a:xfrm>
          <a:prstGeom prst="rect">
            <a:avLst/>
          </a:prstGeom>
        </p:spPr>
        <p:txBody>
          <a:bodyPr vert="horz" lIns="94221" tIns="47111" rIns="94221" bIns="47111"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3"/>
            <a:ext cx="3077739" cy="471053"/>
          </a:xfrm>
          <a:prstGeom prst="rect">
            <a:avLst/>
          </a:prstGeom>
        </p:spPr>
        <p:txBody>
          <a:bodyPr vert="horz" lIns="94221" tIns="47111" rIns="94221" bIns="47111" rtlCol="0" anchor="b"/>
          <a:lstStyle>
            <a:lvl1pPr algn="r">
              <a:defRPr sz="1200"/>
            </a:lvl1pPr>
          </a:lstStyle>
          <a:p>
            <a:fld id="{4AD92611-EA23-4E05-A091-88574CA99A8F}" type="slidenum">
              <a:rPr lang="en-US" smtClean="0"/>
              <a:t>‹#›</a:t>
            </a:fld>
            <a:endParaRPr lang="en-US"/>
          </a:p>
        </p:txBody>
      </p:sp>
    </p:spTree>
    <p:extLst>
      <p:ext uri="{BB962C8B-B14F-4D97-AF65-F5344CB8AC3E}">
        <p14:creationId xmlns:p14="http://schemas.microsoft.com/office/powerpoint/2010/main" val="3269638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C652A8B-4E1E-4892-9D9B-0FAFE5EEBAB7}"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1904121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652A8B-4E1E-4892-9D9B-0FAFE5EEBAB7}"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1262761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652A8B-4E1E-4892-9D9B-0FAFE5EEBAB7}"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599419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76EB17D-2A32-49C8-908A-27DE72BB411E}" type="datetime1">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96400" y="6356350"/>
            <a:ext cx="2743200" cy="365125"/>
          </a:xfrm>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3668126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148D47-F3A9-48C0-BEF1-65B63E87F5B3}" type="datetime1">
              <a:rPr lang="en-US" smtClean="0"/>
              <a:t>12/1/2021</a:t>
            </a:fld>
            <a:endParaRPr lang="en-US"/>
          </a:p>
        </p:txBody>
      </p:sp>
      <p:sp>
        <p:nvSpPr>
          <p:cNvPr id="5" name="Footer Placeholder 4"/>
          <p:cNvSpPr>
            <a:spLocks noGrp="1"/>
          </p:cNvSpPr>
          <p:nvPr>
            <p:ph type="ftr" sz="quarter" idx="11"/>
          </p:nvPr>
        </p:nvSpPr>
        <p:spPr/>
        <p:txBody>
          <a:bodyPr/>
          <a:lstStyle/>
          <a:p>
            <a:endParaRPr lang="en-US" dirty="0"/>
          </a:p>
        </p:txBody>
      </p:sp>
      <p:pic>
        <p:nvPicPr>
          <p:cNvPr id="7" name="Picture 6">
            <a:extLst>
              <a:ext uri="{FF2B5EF4-FFF2-40B4-BE49-F238E27FC236}">
                <a16:creationId xmlns:a16="http://schemas.microsoft.com/office/drawing/2014/main" id="{9355290E-1F42-41CF-8FE4-117AA5768C7A}"/>
              </a:ext>
            </a:extLst>
          </p:cNvPr>
          <p:cNvPicPr>
            <a:picLocks noChangeAspect="1"/>
          </p:cNvPicPr>
          <p:nvPr userDrawn="1"/>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9216"/>
            <a:ext cx="979842" cy="995494"/>
          </a:xfrm>
          <a:prstGeom prst="rect">
            <a:avLst/>
          </a:prstGeom>
        </p:spPr>
      </p:pic>
      <p:cxnSp>
        <p:nvCxnSpPr>
          <p:cNvPr id="8" name="Straight Connector 7">
            <a:extLst>
              <a:ext uri="{FF2B5EF4-FFF2-40B4-BE49-F238E27FC236}">
                <a16:creationId xmlns:a16="http://schemas.microsoft.com/office/drawing/2014/main" id="{B5479FD0-B111-4A05-BFA6-CE081E7FA2F5}"/>
              </a:ext>
            </a:extLst>
          </p:cNvPr>
          <p:cNvCxnSpPr/>
          <p:nvPr userDrawn="1"/>
        </p:nvCxnSpPr>
        <p:spPr>
          <a:xfrm>
            <a:off x="724486" y="6347900"/>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DA529BB-9E44-4006-A3F7-C999562C3CCD}"/>
              </a:ext>
            </a:extLst>
          </p:cNvPr>
          <p:cNvSpPr txBox="1"/>
          <p:nvPr userDrawn="1"/>
        </p:nvSpPr>
        <p:spPr>
          <a:xfrm>
            <a:off x="762000" y="5995015"/>
            <a:ext cx="9922412" cy="307777"/>
          </a:xfrm>
          <a:prstGeom prst="rect">
            <a:avLst/>
          </a:prstGeom>
          <a:noFill/>
        </p:spPr>
        <p:txBody>
          <a:bodyPr wrap="square" rtlCol="0">
            <a:spAutoFit/>
          </a:bodyPr>
          <a:lstStyle/>
          <a:p>
            <a:r>
              <a:rPr lang="en-US" sz="1400" b="1" i="1" dirty="0">
                <a:solidFill>
                  <a:schemeClr val="accent1">
                    <a:lumMod val="75000"/>
                  </a:schemeClr>
                </a:solidFill>
                <a:latin typeface="Arial" panose="020B0604020202020204" pitchFamily="34" charset="0"/>
                <a:cs typeface="Arial" panose="020B0604020202020204" pitchFamily="34" charset="0"/>
              </a:rPr>
              <a:t>Integrated Financing Plan for Major Obligations</a:t>
            </a:r>
          </a:p>
        </p:txBody>
      </p:sp>
      <p:sp>
        <p:nvSpPr>
          <p:cNvPr id="10" name="TextBox 9">
            <a:extLst>
              <a:ext uri="{FF2B5EF4-FFF2-40B4-BE49-F238E27FC236}">
                <a16:creationId xmlns:a16="http://schemas.microsoft.com/office/drawing/2014/main" id="{36460EAE-C709-4318-9890-A3F31614115A}"/>
              </a:ext>
            </a:extLst>
          </p:cNvPr>
          <p:cNvSpPr txBox="1"/>
          <p:nvPr userDrawn="1"/>
        </p:nvSpPr>
        <p:spPr>
          <a:xfrm>
            <a:off x="724486" y="6382322"/>
            <a:ext cx="9959926" cy="584775"/>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Town of Andover</a:t>
            </a:r>
          </a:p>
          <a:p>
            <a:pPr algn="r"/>
            <a:endParaRPr lang="en-US" sz="1600" b="1" i="1" dirty="0">
              <a:solidFill>
                <a:schemeClr val="accent1">
                  <a:lumMod val="75000"/>
                </a:schemeClr>
              </a:solidFill>
              <a:latin typeface="Arial" panose="020B0604020202020204" pitchFamily="34" charset="0"/>
              <a:cs typeface="Arial" panose="020B0604020202020204" pitchFamily="34" charset="0"/>
            </a:endParaRPr>
          </a:p>
        </p:txBody>
      </p:sp>
      <p:sp>
        <p:nvSpPr>
          <p:cNvPr id="11" name="Slide Number Placeholder 5">
            <a:extLst>
              <a:ext uri="{FF2B5EF4-FFF2-40B4-BE49-F238E27FC236}">
                <a16:creationId xmlns:a16="http://schemas.microsoft.com/office/drawing/2014/main" id="{9C02897B-2976-4740-886C-02BC6B0FF14C}"/>
              </a:ext>
            </a:extLst>
          </p:cNvPr>
          <p:cNvSpPr>
            <a:spLocks noGrp="1"/>
          </p:cNvSpPr>
          <p:nvPr>
            <p:ph type="sldNum" sz="quarter" idx="12"/>
          </p:nvPr>
        </p:nvSpPr>
        <p:spPr>
          <a:xfrm>
            <a:off x="9296400" y="6356350"/>
            <a:ext cx="2743200" cy="365125"/>
          </a:xfrm>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31969390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EEF896E-C5F4-4732-BE44-FC6FFD587C52}" type="datetime1">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8539664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C0CFD34-FFE5-4F5D-94BD-C0F6EEB08660}" type="datetime1">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F72B1-B88E-4CB2-A987-FB5982BD3BA9}" type="slidenum">
              <a:rPr lang="en-US" smtClean="0"/>
              <a:t>‹#›</a:t>
            </a:fld>
            <a:endParaRPr lang="en-US"/>
          </a:p>
        </p:txBody>
      </p:sp>
      <p:pic>
        <p:nvPicPr>
          <p:cNvPr id="8" name="Picture 7">
            <a:extLst>
              <a:ext uri="{FF2B5EF4-FFF2-40B4-BE49-F238E27FC236}">
                <a16:creationId xmlns:a16="http://schemas.microsoft.com/office/drawing/2014/main" id="{B98A0998-1FF5-4B81-BEA6-AFDEE07B386C}"/>
              </a:ext>
            </a:extLst>
          </p:cNvPr>
          <p:cNvPicPr>
            <a:picLocks noChangeAspect="1"/>
          </p:cNvPicPr>
          <p:nvPr userDrawn="1"/>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9216"/>
            <a:ext cx="979842" cy="995494"/>
          </a:xfrm>
          <a:prstGeom prst="rect">
            <a:avLst/>
          </a:prstGeom>
        </p:spPr>
      </p:pic>
      <p:sp>
        <p:nvSpPr>
          <p:cNvPr id="9" name="TextBox 8">
            <a:extLst>
              <a:ext uri="{FF2B5EF4-FFF2-40B4-BE49-F238E27FC236}">
                <a16:creationId xmlns:a16="http://schemas.microsoft.com/office/drawing/2014/main" id="{8CD5459C-3E39-4EA2-B998-3C5477D9508A}"/>
              </a:ext>
            </a:extLst>
          </p:cNvPr>
          <p:cNvSpPr txBox="1"/>
          <p:nvPr userDrawn="1"/>
        </p:nvSpPr>
        <p:spPr>
          <a:xfrm>
            <a:off x="724486" y="5937865"/>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Integrated Financing Plan for Major Obligations</a:t>
            </a:r>
          </a:p>
        </p:txBody>
      </p:sp>
      <p:sp>
        <p:nvSpPr>
          <p:cNvPr id="10" name="TextBox 9">
            <a:extLst>
              <a:ext uri="{FF2B5EF4-FFF2-40B4-BE49-F238E27FC236}">
                <a16:creationId xmlns:a16="http://schemas.microsoft.com/office/drawing/2014/main" id="{CDC235F3-9380-44D6-8CEB-9727D5F6A587}"/>
              </a:ext>
            </a:extLst>
          </p:cNvPr>
          <p:cNvSpPr txBox="1"/>
          <p:nvPr userDrawn="1"/>
        </p:nvSpPr>
        <p:spPr>
          <a:xfrm>
            <a:off x="724486" y="6382322"/>
            <a:ext cx="9959926" cy="584775"/>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Town of Andover</a:t>
            </a:r>
          </a:p>
          <a:p>
            <a:pPr algn="r"/>
            <a:endParaRPr lang="en-US" sz="1600" b="1" i="1" dirty="0">
              <a:solidFill>
                <a:schemeClr val="accent1">
                  <a:lumMod val="75000"/>
                </a:schemeClr>
              </a:solidFill>
              <a:latin typeface="Arial" panose="020B0604020202020204" pitchFamily="34" charset="0"/>
              <a:cs typeface="Arial" panose="020B0604020202020204" pitchFamily="34" charset="0"/>
            </a:endParaRPr>
          </a:p>
        </p:txBody>
      </p:sp>
      <p:cxnSp>
        <p:nvCxnSpPr>
          <p:cNvPr id="12" name="Straight Connector 11">
            <a:extLst>
              <a:ext uri="{FF2B5EF4-FFF2-40B4-BE49-F238E27FC236}">
                <a16:creationId xmlns:a16="http://schemas.microsoft.com/office/drawing/2014/main" id="{EEBEC36C-5B49-4722-9638-FC28DF3128CF}"/>
              </a:ext>
            </a:extLst>
          </p:cNvPr>
          <p:cNvCxnSpPr/>
          <p:nvPr userDrawn="1"/>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Slide Number Placeholder 5">
            <a:extLst>
              <a:ext uri="{FF2B5EF4-FFF2-40B4-BE49-F238E27FC236}">
                <a16:creationId xmlns:a16="http://schemas.microsoft.com/office/drawing/2014/main" id="{C6EF31B9-C6CB-4AB0-B054-C65B1FA66B6D}"/>
              </a:ext>
            </a:extLst>
          </p:cNvPr>
          <p:cNvSpPr txBox="1">
            <a:spLocks/>
          </p:cNvSpPr>
          <p:nvPr userDrawn="1"/>
        </p:nvSpPr>
        <p:spPr>
          <a:xfrm>
            <a:off x="92964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9EF72B1-B88E-4CB2-A987-FB5982BD3BA9}" type="slidenum">
              <a:rPr lang="en-US" smtClean="0"/>
              <a:pPr/>
              <a:t>‹#›</a:t>
            </a:fld>
            <a:endParaRPr lang="en-US"/>
          </a:p>
        </p:txBody>
      </p:sp>
    </p:spTree>
    <p:extLst>
      <p:ext uri="{BB962C8B-B14F-4D97-AF65-F5344CB8AC3E}">
        <p14:creationId xmlns:p14="http://schemas.microsoft.com/office/powerpoint/2010/main" val="34449752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5F17016-6253-4BDF-A06F-244DECD4C0FB}" type="datetime1">
              <a:rPr lang="en-US" smtClean="0"/>
              <a:t>12/1/2021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1237517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818026-989C-4D94-9920-C582B66A429C}" type="datetime1">
              <a:rPr lang="en-US" smtClean="0"/>
              <a:t>12/1/2021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EF72B1-B88E-4CB2-A987-FB5982BD3BA9}" type="slidenum">
              <a:rPr lang="en-US" smtClean="0"/>
              <a:t>‹#›</a:t>
            </a:fld>
            <a:endParaRPr lang="en-US"/>
          </a:p>
        </p:txBody>
      </p:sp>
      <p:pic>
        <p:nvPicPr>
          <p:cNvPr id="6" name="Picture 5">
            <a:extLst>
              <a:ext uri="{FF2B5EF4-FFF2-40B4-BE49-F238E27FC236}">
                <a16:creationId xmlns:a16="http://schemas.microsoft.com/office/drawing/2014/main" id="{25BAE734-0079-429F-AE47-F300FB379AB0}"/>
              </a:ext>
            </a:extLst>
          </p:cNvPr>
          <p:cNvPicPr>
            <a:picLocks noChangeAspect="1"/>
          </p:cNvPicPr>
          <p:nvPr userDrawn="1"/>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9216"/>
            <a:ext cx="979842" cy="995494"/>
          </a:xfrm>
          <a:prstGeom prst="rect">
            <a:avLst/>
          </a:prstGeom>
        </p:spPr>
      </p:pic>
      <p:sp>
        <p:nvSpPr>
          <p:cNvPr id="7" name="TextBox 6">
            <a:extLst>
              <a:ext uri="{FF2B5EF4-FFF2-40B4-BE49-F238E27FC236}">
                <a16:creationId xmlns:a16="http://schemas.microsoft.com/office/drawing/2014/main" id="{70D71EAD-7455-4523-9B52-4CD0A66E874B}"/>
              </a:ext>
            </a:extLst>
          </p:cNvPr>
          <p:cNvSpPr txBox="1"/>
          <p:nvPr userDrawn="1"/>
        </p:nvSpPr>
        <p:spPr>
          <a:xfrm>
            <a:off x="724486" y="5937865"/>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Integrated Financing Plan for Major Obligations</a:t>
            </a:r>
          </a:p>
        </p:txBody>
      </p:sp>
      <p:sp>
        <p:nvSpPr>
          <p:cNvPr id="8" name="TextBox 7">
            <a:extLst>
              <a:ext uri="{FF2B5EF4-FFF2-40B4-BE49-F238E27FC236}">
                <a16:creationId xmlns:a16="http://schemas.microsoft.com/office/drawing/2014/main" id="{650A3A64-A046-4F4F-AB69-CEAEBB54F607}"/>
              </a:ext>
            </a:extLst>
          </p:cNvPr>
          <p:cNvSpPr txBox="1"/>
          <p:nvPr userDrawn="1"/>
        </p:nvSpPr>
        <p:spPr>
          <a:xfrm>
            <a:off x="724486" y="6382322"/>
            <a:ext cx="9959926" cy="584775"/>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Town of Andover</a:t>
            </a:r>
          </a:p>
          <a:p>
            <a:pPr algn="r"/>
            <a:endParaRPr lang="en-US" sz="1600" b="1" i="1" dirty="0">
              <a:solidFill>
                <a:schemeClr val="accent1">
                  <a:lumMod val="75000"/>
                </a:schemeClr>
              </a:solidFill>
              <a:latin typeface="Arial" panose="020B0604020202020204" pitchFamily="34" charset="0"/>
              <a:cs typeface="Arial" panose="020B0604020202020204" pitchFamily="34" charset="0"/>
            </a:endParaRPr>
          </a:p>
        </p:txBody>
      </p:sp>
      <p:cxnSp>
        <p:nvCxnSpPr>
          <p:cNvPr id="9" name="Straight Connector 8">
            <a:extLst>
              <a:ext uri="{FF2B5EF4-FFF2-40B4-BE49-F238E27FC236}">
                <a16:creationId xmlns:a16="http://schemas.microsoft.com/office/drawing/2014/main" id="{5C0D88BF-1E0B-4FDB-B90F-255125D79FFC}"/>
              </a:ext>
            </a:extLst>
          </p:cNvPr>
          <p:cNvCxnSpPr/>
          <p:nvPr userDrawn="1"/>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Slide Number Placeholder 5">
            <a:extLst>
              <a:ext uri="{FF2B5EF4-FFF2-40B4-BE49-F238E27FC236}">
                <a16:creationId xmlns:a16="http://schemas.microsoft.com/office/drawing/2014/main" id="{6C6D05BF-27ED-426A-AB6A-28664ACB7E48}"/>
              </a:ext>
            </a:extLst>
          </p:cNvPr>
          <p:cNvSpPr txBox="1">
            <a:spLocks/>
          </p:cNvSpPr>
          <p:nvPr userDrawn="1"/>
        </p:nvSpPr>
        <p:spPr>
          <a:xfrm>
            <a:off x="92964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9EF72B1-B88E-4CB2-A987-FB5982BD3BA9}" type="slidenum">
              <a:rPr lang="en-US" smtClean="0"/>
              <a:pPr/>
              <a:t>‹#›</a:t>
            </a:fld>
            <a:endParaRPr lang="en-US"/>
          </a:p>
        </p:txBody>
      </p:sp>
    </p:spTree>
    <p:extLst>
      <p:ext uri="{BB962C8B-B14F-4D97-AF65-F5344CB8AC3E}">
        <p14:creationId xmlns:p14="http://schemas.microsoft.com/office/powerpoint/2010/main" val="1351243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9BECC4-02AA-47A6-BCE5-41FB4AF78754}" type="datetime1">
              <a:rPr lang="en-US" smtClean="0"/>
              <a:t>12/1/2021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11986308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D41964E-C155-4318-89F0-28400D4D4401}" type="datetime1">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3210823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652A8B-4E1E-4892-9D9B-0FAFE5EEBAB7}"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34661049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F0CE45-E6A8-410F-93A7-9C100C5791A9}" type="datetime1">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3698175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C60DDE-F9FE-471C-8FF3-C9C28B344021}" type="datetime1">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40604399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6F47D7-A5D3-4192-8C08-17E00EC2C2EF}" type="datetime1">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233809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652A8B-4E1E-4892-9D9B-0FAFE5EEBAB7}"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88427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652A8B-4E1E-4892-9D9B-0FAFE5EEBAB7}" type="datetimeFigureOut">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3272762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652A8B-4E1E-4892-9D9B-0FAFE5EEBAB7}" type="datetimeFigureOut">
              <a:rPr lang="en-US" smtClean="0"/>
              <a:t>12/1/2021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3217365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652A8B-4E1E-4892-9D9B-0FAFE5EEBAB7}" type="datetimeFigureOut">
              <a:rPr lang="en-US" smtClean="0"/>
              <a:t>12/1/2021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3711101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652A8B-4E1E-4892-9D9B-0FAFE5EEBAB7}" type="datetimeFigureOut">
              <a:rPr lang="en-US" smtClean="0"/>
              <a:t>12/1/2021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1720946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652A8B-4E1E-4892-9D9B-0FAFE5EEBAB7}" type="datetimeFigureOut">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703128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652A8B-4E1E-4892-9D9B-0FAFE5EEBAB7}" type="datetimeFigureOut">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F72B1-B88E-4CB2-A987-FB5982BD3BA9}" type="slidenum">
              <a:rPr lang="en-US" smtClean="0"/>
              <a:t>‹#›</a:t>
            </a:fld>
            <a:endParaRPr lang="en-US"/>
          </a:p>
        </p:txBody>
      </p:sp>
    </p:spTree>
    <p:extLst>
      <p:ext uri="{BB962C8B-B14F-4D97-AF65-F5344CB8AC3E}">
        <p14:creationId xmlns:p14="http://schemas.microsoft.com/office/powerpoint/2010/main" val="267108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652A8B-4E1E-4892-9D9B-0FAFE5EEBAB7}" type="datetimeFigureOut">
              <a:rPr lang="en-US" smtClean="0"/>
              <a:t>12/1/2021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EF72B1-B88E-4CB2-A987-FB5982BD3BA9}" type="slidenum">
              <a:rPr lang="en-US" smtClean="0"/>
              <a:t>‹#›</a:t>
            </a:fld>
            <a:endParaRPr lang="en-US"/>
          </a:p>
        </p:txBody>
      </p:sp>
    </p:spTree>
    <p:extLst>
      <p:ext uri="{BB962C8B-B14F-4D97-AF65-F5344CB8AC3E}">
        <p14:creationId xmlns:p14="http://schemas.microsoft.com/office/powerpoint/2010/main" val="7344758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8AAF2-B32D-466D-9C61-7F927DE3B8B8}" type="datetime1">
              <a:rPr lang="en-US" smtClean="0"/>
              <a:t>12/1/2021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EF72B1-B88E-4CB2-A987-FB5982BD3BA9}" type="slidenum">
              <a:rPr lang="en-US" smtClean="0"/>
              <a:t>‹#›</a:t>
            </a:fld>
            <a:endParaRPr lang="en-US"/>
          </a:p>
        </p:txBody>
      </p:sp>
    </p:spTree>
    <p:extLst>
      <p:ext uri="{BB962C8B-B14F-4D97-AF65-F5344CB8AC3E}">
        <p14:creationId xmlns:p14="http://schemas.microsoft.com/office/powerpoint/2010/main" val="170743705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close-up of a coin&#10;&#10;Description automatically generated with medium confidence">
            <a:extLst>
              <a:ext uri="{FF2B5EF4-FFF2-40B4-BE49-F238E27FC236}">
                <a16:creationId xmlns:a16="http://schemas.microsoft.com/office/drawing/2014/main" id="{E008E400-98CE-403E-AF79-C84D3D216D56}"/>
              </a:ext>
            </a:extLst>
          </p:cNvPr>
          <p:cNvPicPr>
            <a:picLocks noChangeAspect="1"/>
          </p:cNvPicPr>
          <p:nvPr/>
        </p:nvPicPr>
        <p:blipFill rotWithShape="1">
          <a:blip r:embed="rId2"/>
          <a:srcRect t="14542" r="-1" b="7554"/>
          <a:stretch/>
        </p:blipFill>
        <p:spPr>
          <a:xfrm>
            <a:off x="3523488" y="10"/>
            <a:ext cx="8668512" cy="6857990"/>
          </a:xfrm>
          <a:prstGeom prst="rect">
            <a:avLst/>
          </a:prstGeom>
        </p:spPr>
      </p:pic>
      <p:sp>
        <p:nvSpPr>
          <p:cNvPr id="32" name="Rectangle 31">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038FAC7-08D5-4CA0-855C-69A407DD9FBF}"/>
              </a:ext>
            </a:extLst>
          </p:cNvPr>
          <p:cNvSpPr>
            <a:spLocks noGrp="1"/>
          </p:cNvSpPr>
          <p:nvPr>
            <p:ph type="ctrTitle"/>
          </p:nvPr>
        </p:nvSpPr>
        <p:spPr>
          <a:xfrm>
            <a:off x="477981" y="1122363"/>
            <a:ext cx="4023360" cy="3204134"/>
          </a:xfrm>
        </p:spPr>
        <p:txBody>
          <a:bodyPr anchor="b">
            <a:normAutofit/>
          </a:bodyPr>
          <a:lstStyle/>
          <a:p>
            <a:pPr algn="l"/>
            <a:r>
              <a:rPr lang="en-US" sz="4800" dirty="0">
                <a:latin typeface="Calibri" panose="020F0502020204030204" pitchFamily="34" charset="0"/>
                <a:cs typeface="Calibri" panose="020F0502020204030204" pitchFamily="34" charset="0"/>
              </a:rPr>
              <a:t>Understanding FY 2022 Tax Increase</a:t>
            </a:r>
            <a:endParaRPr lang="en-US" sz="4800" i="1" dirty="0"/>
          </a:p>
        </p:txBody>
      </p:sp>
      <p:sp>
        <p:nvSpPr>
          <p:cNvPr id="5" name="Subtitle 4">
            <a:extLst>
              <a:ext uri="{FF2B5EF4-FFF2-40B4-BE49-F238E27FC236}">
                <a16:creationId xmlns:a16="http://schemas.microsoft.com/office/drawing/2014/main" id="{329765FF-B2E7-4AB0-B0A1-EE83C2B76241}"/>
              </a:ext>
            </a:extLst>
          </p:cNvPr>
          <p:cNvSpPr>
            <a:spLocks noGrp="1"/>
          </p:cNvSpPr>
          <p:nvPr>
            <p:ph type="subTitle" idx="1"/>
          </p:nvPr>
        </p:nvSpPr>
        <p:spPr>
          <a:xfrm>
            <a:off x="477980" y="4872922"/>
            <a:ext cx="4023359" cy="1538511"/>
          </a:xfrm>
        </p:spPr>
        <p:txBody>
          <a:bodyPr>
            <a:normAutofit/>
          </a:bodyPr>
          <a:lstStyle/>
          <a:p>
            <a:pPr algn="l"/>
            <a:r>
              <a:rPr lang="en-US" sz="2000" b="1" dirty="0">
                <a:cs typeface="Arial" panose="020B0604020202020204" pitchFamily="34" charset="0"/>
              </a:rPr>
              <a:t>Finance Committee </a:t>
            </a:r>
          </a:p>
          <a:p>
            <a:pPr algn="l"/>
            <a:r>
              <a:rPr lang="en-US" sz="2000" b="1" dirty="0">
                <a:latin typeface="+mn-lt"/>
                <a:cs typeface="Arial" panose="020B0604020202020204" pitchFamily="34" charset="0"/>
              </a:rPr>
              <a:t>December 1, 2021</a:t>
            </a:r>
          </a:p>
          <a:p>
            <a:pPr algn="l"/>
            <a:endParaRPr lang="en-US" sz="2000" b="1" dirty="0">
              <a:latin typeface="+mn-lt"/>
              <a:cs typeface="Arial" panose="020B0604020202020204" pitchFamily="34" charset="0"/>
            </a:endParaRPr>
          </a:p>
          <a:p>
            <a:pPr algn="l"/>
            <a:endParaRPr lang="en-US" sz="1600" dirty="0"/>
          </a:p>
        </p:txBody>
      </p:sp>
      <p:sp>
        <p:nvSpPr>
          <p:cNvPr id="34" name="Rectangle 3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991188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348115"/>
          </a:xfrm>
        </p:spPr>
        <p:txBody>
          <a:bodyPr>
            <a:normAutofit fontScale="90000"/>
          </a:bodyPr>
          <a:lstStyle/>
          <a:p>
            <a:r>
              <a:rPr lang="en-US" sz="3200" b="1" dirty="0">
                <a:latin typeface="+mn-lt"/>
                <a:cs typeface="Arial" panose="020B0604020202020204" pitchFamily="34" charset="0"/>
              </a:rPr>
              <a:t>How does this compare to initial projection?</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sp>
        <p:nvSpPr>
          <p:cNvPr id="21" name="TextBox 20">
            <a:extLst>
              <a:ext uri="{FF2B5EF4-FFF2-40B4-BE49-F238E27FC236}">
                <a16:creationId xmlns:a16="http://schemas.microsoft.com/office/drawing/2014/main" id="{09B4BF15-EECD-4E0B-BCC8-42ED6BCB72E5}"/>
              </a:ext>
            </a:extLst>
          </p:cNvPr>
          <p:cNvSpPr txBox="1"/>
          <p:nvPr/>
        </p:nvSpPr>
        <p:spPr>
          <a:xfrm>
            <a:off x="1069750" y="3535924"/>
            <a:ext cx="9513693" cy="1263166"/>
          </a:xfrm>
          <a:prstGeom prst="rect">
            <a:avLst/>
          </a:prstGeom>
          <a:noFill/>
        </p:spPr>
        <p:txBody>
          <a:bodyPr wrap="square" rtlCol="0">
            <a:spAutoFit/>
          </a:bodyPr>
          <a:lstStyle/>
          <a:p>
            <a:pPr marL="0" marR="0">
              <a:lnSpc>
                <a:spcPct val="107000"/>
              </a:lnSpc>
              <a:spcBef>
                <a:spcPts val="0"/>
              </a:spcBef>
              <a:spcAft>
                <a:spcPts val="800"/>
              </a:spcAft>
            </a:pPr>
            <a:r>
              <a:rPr lang="en-US" sz="1800" b="1" dirty="0">
                <a:effectLst/>
                <a:latin typeface="Calibrii"/>
                <a:ea typeface="Calibri" panose="020F0502020204030204" pitchFamily="34" charset="0"/>
                <a:cs typeface="Times New Roman" panose="02020603050405020304" pitchFamily="18" charset="0"/>
              </a:rPr>
              <a:t>FY 2022 Budget Letter: </a:t>
            </a:r>
            <a:r>
              <a:rPr lang="en-US" sz="1800" i="1" dirty="0">
                <a:effectLst/>
                <a:latin typeface="Calibrii"/>
                <a:ea typeface="Calibri" panose="020F0502020204030204" pitchFamily="34" charset="0"/>
                <a:cs typeface="Times New Roman" panose="02020603050405020304" pitchFamily="18" charset="0"/>
              </a:rPr>
              <a:t>This projection is subject to the actual valuation of property in each classification, the tax shift as applied by the Select Board and each classification’s share of the total levy.  These factors will not be determined until the tax classification process concludes in December of 2021. </a:t>
            </a:r>
          </a:p>
        </p:txBody>
      </p:sp>
      <p:pic>
        <p:nvPicPr>
          <p:cNvPr id="5" name="Picture 4">
            <a:extLst>
              <a:ext uri="{FF2B5EF4-FFF2-40B4-BE49-F238E27FC236}">
                <a16:creationId xmlns:a16="http://schemas.microsoft.com/office/drawing/2014/main" id="{C0FC7EB5-A3B7-41A9-AFAD-D5B2840CD4EF}"/>
              </a:ext>
            </a:extLst>
          </p:cNvPr>
          <p:cNvPicPr>
            <a:picLocks noChangeAspect="1"/>
          </p:cNvPicPr>
          <p:nvPr/>
        </p:nvPicPr>
        <p:blipFill>
          <a:blip r:embed="rId3"/>
          <a:stretch>
            <a:fillRect/>
          </a:stretch>
        </p:blipFill>
        <p:spPr>
          <a:xfrm>
            <a:off x="551206" y="1529181"/>
            <a:ext cx="10550779" cy="1595786"/>
          </a:xfrm>
          <a:prstGeom prst="rect">
            <a:avLst/>
          </a:prstGeom>
        </p:spPr>
      </p:pic>
    </p:spTree>
    <p:extLst>
      <p:ext uri="{BB962C8B-B14F-4D97-AF65-F5344CB8AC3E}">
        <p14:creationId xmlns:p14="http://schemas.microsoft.com/office/powerpoint/2010/main" val="132360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348115"/>
          </a:xfrm>
        </p:spPr>
        <p:txBody>
          <a:bodyPr>
            <a:normAutofit fontScale="90000"/>
          </a:bodyPr>
          <a:lstStyle/>
          <a:p>
            <a:r>
              <a:rPr lang="en-US" sz="3200" b="1" dirty="0">
                <a:latin typeface="+mn-lt"/>
                <a:cs typeface="Arial" panose="020B0604020202020204" pitchFamily="34" charset="0"/>
              </a:rPr>
              <a:t>Has this happened before?</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sp>
        <p:nvSpPr>
          <p:cNvPr id="21" name="TextBox 20">
            <a:extLst>
              <a:ext uri="{FF2B5EF4-FFF2-40B4-BE49-F238E27FC236}">
                <a16:creationId xmlns:a16="http://schemas.microsoft.com/office/drawing/2014/main" id="{09B4BF15-EECD-4E0B-BCC8-42ED6BCB72E5}"/>
              </a:ext>
            </a:extLst>
          </p:cNvPr>
          <p:cNvSpPr txBox="1"/>
          <p:nvPr/>
        </p:nvSpPr>
        <p:spPr>
          <a:xfrm>
            <a:off x="8061649" y="1074251"/>
            <a:ext cx="3947710" cy="3635547"/>
          </a:xfrm>
          <a:prstGeom prst="rect">
            <a:avLst/>
          </a:prstGeom>
          <a:noFill/>
        </p:spPr>
        <p:txBody>
          <a:bodyPr wrap="square" rtlCol="0">
            <a:spAutoFit/>
          </a:bodyPr>
          <a:lstStyle/>
          <a:p>
            <a:pPr marL="0" marR="0">
              <a:lnSpc>
                <a:spcPct val="107000"/>
              </a:lnSpc>
              <a:spcBef>
                <a:spcPts val="0"/>
              </a:spcBef>
              <a:spcAft>
                <a:spcPts val="800"/>
              </a:spcAft>
            </a:pPr>
            <a:r>
              <a:rPr lang="en-US" b="1" dirty="0">
                <a:latin typeface="Calibrii"/>
                <a:ea typeface="Calibri" panose="020F0502020204030204" pitchFamily="34" charset="0"/>
                <a:cs typeface="Times New Roman" panose="02020603050405020304" pitchFamily="18" charset="0"/>
              </a:rPr>
              <a:t>Yes</a:t>
            </a:r>
            <a:r>
              <a:rPr lang="en-US" sz="1800" b="1" dirty="0">
                <a:effectLst/>
                <a:latin typeface="Calibrii"/>
                <a:ea typeface="Calibri" panose="020F0502020204030204" pitchFamily="34" charset="0"/>
                <a:cs typeface="Times New Roman" panose="02020603050405020304" pitchFamily="18" charset="0"/>
              </a:rPr>
              <a:t>.</a:t>
            </a:r>
            <a:r>
              <a:rPr lang="en-US" sz="1800" dirty="0">
                <a:effectLst/>
                <a:latin typeface="Calibrii"/>
                <a:ea typeface="Calibri" panose="020F0502020204030204" pitchFamily="34" charset="0"/>
                <a:cs typeface="Times New Roman" panose="02020603050405020304" pitchFamily="18" charset="0"/>
              </a:rPr>
              <a:t> Since 2003, this has happened every year when there is disproportional growth (+5%) in values across classifications.  When residential values increase by greater than 5% more than other classifications, the average tax bill has </a:t>
            </a:r>
            <a:r>
              <a:rPr lang="en-US" sz="1800" u="sng" dirty="0">
                <a:effectLst/>
                <a:latin typeface="Calibrii"/>
                <a:ea typeface="Calibri" panose="020F0502020204030204" pitchFamily="34" charset="0"/>
                <a:cs typeface="Times New Roman" panose="02020603050405020304" pitchFamily="18" charset="0"/>
              </a:rPr>
              <a:t>always been higher than the 10 year average increase. </a:t>
            </a:r>
            <a:r>
              <a:rPr lang="en-US" sz="1800" dirty="0">
                <a:effectLst/>
                <a:latin typeface="Calibrii"/>
                <a:ea typeface="Calibri" panose="020F0502020204030204" pitchFamily="34" charset="0"/>
                <a:cs typeface="Times New Roman" panose="02020603050405020304" pitchFamily="18" charset="0"/>
              </a:rPr>
              <a:t>When another classification increases by more than 5%, the average tax bill has always been lower than the 10 year average increase.</a:t>
            </a:r>
            <a:endParaRPr lang="en-US" sz="1800" i="1" dirty="0">
              <a:effectLst/>
              <a:latin typeface="Calibrii"/>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7817ACCD-77B1-4F3A-9EE6-F7B4389AC2F5}"/>
              </a:ext>
            </a:extLst>
          </p:cNvPr>
          <p:cNvPicPr>
            <a:picLocks noChangeAspect="1"/>
          </p:cNvPicPr>
          <p:nvPr/>
        </p:nvPicPr>
        <p:blipFill>
          <a:blip r:embed="rId3"/>
          <a:stretch>
            <a:fillRect/>
          </a:stretch>
        </p:blipFill>
        <p:spPr>
          <a:xfrm>
            <a:off x="359037" y="936778"/>
            <a:ext cx="7620000" cy="3076575"/>
          </a:xfrm>
          <a:prstGeom prst="rect">
            <a:avLst/>
          </a:prstGeom>
        </p:spPr>
      </p:pic>
      <p:pic>
        <p:nvPicPr>
          <p:cNvPr id="5" name="Picture 4">
            <a:extLst>
              <a:ext uri="{FF2B5EF4-FFF2-40B4-BE49-F238E27FC236}">
                <a16:creationId xmlns:a16="http://schemas.microsoft.com/office/drawing/2014/main" id="{925F109E-FC3D-45BB-A5E7-E0BEC7C78B85}"/>
              </a:ext>
            </a:extLst>
          </p:cNvPr>
          <p:cNvPicPr>
            <a:picLocks noChangeAspect="1"/>
          </p:cNvPicPr>
          <p:nvPr/>
        </p:nvPicPr>
        <p:blipFill>
          <a:blip r:embed="rId4"/>
          <a:stretch>
            <a:fillRect/>
          </a:stretch>
        </p:blipFill>
        <p:spPr>
          <a:xfrm>
            <a:off x="638618" y="4273537"/>
            <a:ext cx="7157622" cy="654751"/>
          </a:xfrm>
          <a:prstGeom prst="rect">
            <a:avLst/>
          </a:prstGeom>
        </p:spPr>
      </p:pic>
    </p:spTree>
    <p:extLst>
      <p:ext uri="{BB962C8B-B14F-4D97-AF65-F5344CB8AC3E}">
        <p14:creationId xmlns:p14="http://schemas.microsoft.com/office/powerpoint/2010/main" val="2588646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348115"/>
          </a:xfrm>
        </p:spPr>
        <p:txBody>
          <a:bodyPr>
            <a:normAutofit fontScale="90000"/>
          </a:bodyPr>
          <a:lstStyle/>
          <a:p>
            <a:r>
              <a:rPr lang="en-US" sz="3200" b="1" dirty="0">
                <a:latin typeface="+mn-lt"/>
                <a:cs typeface="Arial" panose="020B0604020202020204" pitchFamily="34" charset="0"/>
              </a:rPr>
              <a:t>Applying the Max Shift – 175.0</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sp>
        <p:nvSpPr>
          <p:cNvPr id="21" name="TextBox 20">
            <a:extLst>
              <a:ext uri="{FF2B5EF4-FFF2-40B4-BE49-F238E27FC236}">
                <a16:creationId xmlns:a16="http://schemas.microsoft.com/office/drawing/2014/main" id="{09B4BF15-EECD-4E0B-BCC8-42ED6BCB72E5}"/>
              </a:ext>
            </a:extLst>
          </p:cNvPr>
          <p:cNvSpPr txBox="1"/>
          <p:nvPr/>
        </p:nvSpPr>
        <p:spPr>
          <a:xfrm>
            <a:off x="724486" y="903054"/>
            <a:ext cx="9513693" cy="6304868"/>
          </a:xfrm>
          <a:prstGeom prst="rect">
            <a:avLst/>
          </a:prstGeom>
          <a:noFill/>
        </p:spPr>
        <p:txBody>
          <a:bodyPr wrap="square" rtlCol="0">
            <a:spAutoFit/>
          </a:bodyPr>
          <a:lstStyle/>
          <a:p>
            <a:pPr marL="285750" marR="0" indent="-285750">
              <a:lnSpc>
                <a:spcPct val="107000"/>
              </a:lnSpc>
              <a:spcBef>
                <a:spcPts val="0"/>
              </a:spcBef>
              <a:spcAft>
                <a:spcPts val="800"/>
              </a:spcAft>
              <a:buFont typeface="Arial" panose="020B0604020202020204" pitchFamily="34" charset="0"/>
              <a:buChar char="•"/>
            </a:pPr>
            <a:r>
              <a:rPr lang="en-US" sz="2200" dirty="0">
                <a:effectLst/>
                <a:latin typeface="Calibrii"/>
                <a:ea typeface="Calibri" panose="020F0502020204030204" pitchFamily="34" charset="0"/>
                <a:cs typeface="Times New Roman" panose="02020603050405020304" pitchFamily="18" charset="0"/>
              </a:rPr>
              <a:t>58 municipalities have the ability shift to 175.0</a:t>
            </a:r>
          </a:p>
          <a:p>
            <a:pPr marL="742950" lvl="1" indent="-285750">
              <a:lnSpc>
                <a:spcPct val="107000"/>
              </a:lnSpc>
              <a:spcAft>
                <a:spcPts val="800"/>
              </a:spcAft>
              <a:buFont typeface="Arial" panose="020B0604020202020204" pitchFamily="34" charset="0"/>
              <a:buChar char="•"/>
            </a:pPr>
            <a:r>
              <a:rPr lang="en-US" sz="2200" dirty="0">
                <a:latin typeface="Calibrii"/>
                <a:ea typeface="Calibri" panose="020F0502020204030204" pitchFamily="34" charset="0"/>
                <a:cs typeface="Times New Roman" panose="02020603050405020304" pitchFamily="18" charset="0"/>
              </a:rPr>
              <a:t>31 of 51 shift to 175.0</a:t>
            </a:r>
          </a:p>
          <a:p>
            <a:pPr marL="742950" lvl="1" indent="-285750">
              <a:lnSpc>
                <a:spcPct val="107000"/>
              </a:lnSpc>
              <a:spcAft>
                <a:spcPts val="800"/>
              </a:spcAft>
              <a:buFont typeface="Arial" panose="020B0604020202020204" pitchFamily="34" charset="0"/>
              <a:buChar char="•"/>
            </a:pPr>
            <a:r>
              <a:rPr lang="en-US" sz="2200" dirty="0">
                <a:effectLst/>
                <a:latin typeface="Calibrii"/>
                <a:ea typeface="Calibri" panose="020F0502020204030204" pitchFamily="34" charset="0"/>
                <a:cs typeface="Times New Roman" panose="02020603050405020304" pitchFamily="18" charset="0"/>
              </a:rPr>
              <a:t>41 of 51 shift to at lea</a:t>
            </a:r>
            <a:r>
              <a:rPr lang="en-US" sz="2200" dirty="0">
                <a:latin typeface="Calibrii"/>
                <a:ea typeface="Calibri" panose="020F0502020204030204" pitchFamily="34" charset="0"/>
                <a:cs typeface="Times New Roman" panose="02020603050405020304" pitchFamily="18" charset="0"/>
              </a:rPr>
              <a:t>st 170.0</a:t>
            </a:r>
          </a:p>
          <a:p>
            <a:pPr marL="742950" lvl="1" indent="-285750">
              <a:lnSpc>
                <a:spcPct val="107000"/>
              </a:lnSpc>
              <a:spcAft>
                <a:spcPts val="800"/>
              </a:spcAft>
              <a:buFont typeface="Arial" panose="020B0604020202020204" pitchFamily="34" charset="0"/>
              <a:buChar char="•"/>
            </a:pPr>
            <a:r>
              <a:rPr lang="en-US" sz="2200" b="1" dirty="0">
                <a:latin typeface="Calibrii"/>
                <a:ea typeface="Calibri" panose="020F0502020204030204" pitchFamily="34" charset="0"/>
                <a:cs typeface="Times New Roman" panose="02020603050405020304" pitchFamily="18" charset="0"/>
              </a:rPr>
              <a:t>Comparable AAA communities (170.0+) : </a:t>
            </a:r>
            <a:r>
              <a:rPr lang="en-US" sz="2200" dirty="0">
                <a:latin typeface="Calibrii"/>
                <a:ea typeface="Calibri" panose="020F0502020204030204" pitchFamily="34" charset="0"/>
                <a:cs typeface="Times New Roman" panose="02020603050405020304" pitchFamily="18" charset="0"/>
              </a:rPr>
              <a:t>Brookline, Lexington, Needham, Bedford (Lex, Needham &amp; Bedford shift to 175.0)</a:t>
            </a:r>
          </a:p>
          <a:p>
            <a:pPr marL="742950" lvl="1" indent="-285750">
              <a:lnSpc>
                <a:spcPct val="107000"/>
              </a:lnSpc>
              <a:spcAft>
                <a:spcPts val="800"/>
              </a:spcAft>
              <a:buFont typeface="Arial" panose="020B0604020202020204" pitchFamily="34" charset="0"/>
              <a:buChar char="•"/>
            </a:pPr>
            <a:r>
              <a:rPr lang="en-US" sz="2200" b="1" dirty="0">
                <a:latin typeface="Calibrii"/>
                <a:ea typeface="Calibri" panose="020F0502020204030204" pitchFamily="34" charset="0"/>
                <a:cs typeface="Times New Roman" panose="02020603050405020304" pitchFamily="18" charset="0"/>
              </a:rPr>
              <a:t>Comparable Geographical communities (175.0) : </a:t>
            </a:r>
            <a:r>
              <a:rPr lang="en-US" sz="2200" dirty="0">
                <a:latin typeface="Calibrii"/>
                <a:ea typeface="Calibri" panose="020F0502020204030204" pitchFamily="34" charset="0"/>
                <a:cs typeface="Times New Roman" panose="02020603050405020304" pitchFamily="18" charset="0"/>
              </a:rPr>
              <a:t>Woburn, Billerica, Peabody, Wilmington, Lowell, Malden, Medford, Stoneham, Wakefield, Lawrence </a:t>
            </a:r>
          </a:p>
          <a:p>
            <a:pPr marL="742950" lvl="1" indent="-285750">
              <a:lnSpc>
                <a:spcPct val="107000"/>
              </a:lnSpc>
              <a:spcAft>
                <a:spcPts val="800"/>
              </a:spcAft>
              <a:buFont typeface="Arial" panose="020B0604020202020204" pitchFamily="34" charset="0"/>
              <a:buChar char="•"/>
            </a:pPr>
            <a:r>
              <a:rPr lang="en-US" sz="2200" dirty="0">
                <a:latin typeface="Calibrii"/>
                <a:ea typeface="Calibri" panose="020F0502020204030204" pitchFamily="34" charset="0"/>
                <a:cs typeface="Times New Roman" panose="02020603050405020304" pitchFamily="18" charset="0"/>
              </a:rPr>
              <a:t>Of the communities that have the ability to shift to 175.0, Andover is sixth lowest at 159.0</a:t>
            </a:r>
          </a:p>
          <a:p>
            <a:pPr marL="1200150" lvl="2" indent="-285750">
              <a:lnSpc>
                <a:spcPct val="107000"/>
              </a:lnSpc>
              <a:spcAft>
                <a:spcPts val="800"/>
              </a:spcAft>
              <a:buFont typeface="Arial" panose="020B0604020202020204" pitchFamily="34" charset="0"/>
              <a:buChar char="•"/>
            </a:pPr>
            <a:r>
              <a:rPr lang="en-US" sz="2200" dirty="0">
                <a:latin typeface="Calibrii"/>
                <a:ea typeface="Calibri" panose="020F0502020204030204" pitchFamily="34" charset="0"/>
                <a:cs typeface="Times New Roman" panose="02020603050405020304" pitchFamily="18" charset="0"/>
              </a:rPr>
              <a:t>Hopedale, Swansea, Milton, Ayer, Milford and Tewksbury have lower shift than Andover</a:t>
            </a:r>
          </a:p>
          <a:p>
            <a:pPr marL="742950" lvl="1" indent="-285750">
              <a:lnSpc>
                <a:spcPct val="107000"/>
              </a:lnSpc>
              <a:spcAft>
                <a:spcPts val="800"/>
              </a:spcAft>
              <a:buFont typeface="Arial" panose="020B0604020202020204" pitchFamily="34" charset="0"/>
              <a:buChar char="•"/>
            </a:pPr>
            <a:endParaRPr lang="en-US" sz="2200" dirty="0">
              <a:latin typeface="Calibrii"/>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endParaRPr lang="en-US" dirty="0">
              <a:effectLst/>
              <a:latin typeface="Calibrii"/>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endParaRPr lang="en-US" dirty="0">
              <a:effectLst/>
              <a:latin typeface="Calibrii"/>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6865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348115"/>
          </a:xfrm>
        </p:spPr>
        <p:txBody>
          <a:bodyPr>
            <a:normAutofit fontScale="90000"/>
          </a:bodyPr>
          <a:lstStyle/>
          <a:p>
            <a:r>
              <a:rPr lang="en-US" sz="3200" b="1" dirty="0">
                <a:latin typeface="+mn-lt"/>
                <a:cs typeface="Arial" panose="020B0604020202020204" pitchFamily="34" charset="0"/>
              </a:rPr>
              <a:t>The Tax Rate, Spending and Excess Levy Capacity </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sp>
        <p:nvSpPr>
          <p:cNvPr id="3" name="TextBox 2">
            <a:extLst>
              <a:ext uri="{FF2B5EF4-FFF2-40B4-BE49-F238E27FC236}">
                <a16:creationId xmlns:a16="http://schemas.microsoft.com/office/drawing/2014/main" id="{F9C1178D-6365-4AD9-9568-EA68E32052DC}"/>
              </a:ext>
            </a:extLst>
          </p:cNvPr>
          <p:cNvSpPr txBox="1"/>
          <p:nvPr/>
        </p:nvSpPr>
        <p:spPr>
          <a:xfrm>
            <a:off x="724486" y="906695"/>
            <a:ext cx="10223049" cy="3785652"/>
          </a:xfrm>
          <a:prstGeom prst="rect">
            <a:avLst/>
          </a:prstGeom>
          <a:noFill/>
        </p:spPr>
        <p:txBody>
          <a:bodyPr wrap="square" rtlCol="0">
            <a:spAutoFit/>
          </a:bodyPr>
          <a:lstStyle/>
          <a:p>
            <a:pPr marL="285750" indent="-285750">
              <a:buFont typeface="Arial" panose="020B0604020202020204" pitchFamily="34" charset="0"/>
              <a:buChar char="•"/>
            </a:pPr>
            <a:r>
              <a:rPr lang="en-US" sz="2400" dirty="0"/>
              <a:t>The </a:t>
            </a:r>
            <a:r>
              <a:rPr lang="en-US" sz="2400" b="1" dirty="0"/>
              <a:t>Tax Rate</a:t>
            </a:r>
            <a:r>
              <a:rPr lang="en-US" sz="2400" dirty="0"/>
              <a:t> will actually decrease from $15.29 to </a:t>
            </a:r>
            <a:r>
              <a:rPr lang="en-US" sz="2400"/>
              <a:t>$14.60 per </a:t>
            </a:r>
            <a:r>
              <a:rPr lang="en-US" sz="2400" dirty="0"/>
              <a:t>thousand if the most uniform tax increase is adopted.</a:t>
            </a:r>
          </a:p>
          <a:p>
            <a:endParaRPr lang="en-US" sz="2400" dirty="0"/>
          </a:p>
          <a:p>
            <a:pPr marL="285750" indent="-285750">
              <a:buFont typeface="Arial" panose="020B0604020202020204" pitchFamily="34" charset="0"/>
              <a:buChar char="•"/>
            </a:pPr>
            <a:r>
              <a:rPr lang="en-US" sz="2400" dirty="0"/>
              <a:t>The FY 2022 Tax Rate will fund the appropriations from the June 5, 2021 Town Meeting.</a:t>
            </a:r>
          </a:p>
          <a:p>
            <a:endParaRPr lang="en-US" sz="2400" dirty="0"/>
          </a:p>
          <a:p>
            <a:pPr marL="285750" indent="-285750">
              <a:buFont typeface="Arial" panose="020B0604020202020204" pitchFamily="34" charset="0"/>
              <a:buChar char="•"/>
            </a:pPr>
            <a:r>
              <a:rPr lang="en-US" sz="2400" dirty="0"/>
              <a:t>The Town will not tax to the levy limit</a:t>
            </a:r>
          </a:p>
          <a:p>
            <a:pPr marL="742950" lvl="1" indent="-285750">
              <a:buFont typeface="Arial" panose="020B0604020202020204" pitchFamily="34" charset="0"/>
              <a:buChar char="•"/>
            </a:pPr>
            <a:r>
              <a:rPr lang="en-US" sz="2400" dirty="0"/>
              <a:t>Budgeted $300,000 in Excess Levy Capacity</a:t>
            </a:r>
          </a:p>
          <a:p>
            <a:pPr marL="742950" lvl="1" indent="-285750">
              <a:buFont typeface="Arial" panose="020B0604020202020204" pitchFamily="34" charset="0"/>
              <a:buChar char="•"/>
            </a:pPr>
            <a:r>
              <a:rPr lang="en-US" sz="2400" dirty="0"/>
              <a:t>Actual Excess Levy Capacity is $450,000</a:t>
            </a:r>
          </a:p>
          <a:p>
            <a:pPr lvl="1"/>
            <a:endParaRPr lang="en-US" sz="2400" dirty="0"/>
          </a:p>
        </p:txBody>
      </p:sp>
      <p:pic>
        <p:nvPicPr>
          <p:cNvPr id="5" name="Picture 4">
            <a:extLst>
              <a:ext uri="{FF2B5EF4-FFF2-40B4-BE49-F238E27FC236}">
                <a16:creationId xmlns:a16="http://schemas.microsoft.com/office/drawing/2014/main" id="{DD9D28C0-1518-4603-964A-02493006B63F}"/>
              </a:ext>
            </a:extLst>
          </p:cNvPr>
          <p:cNvPicPr>
            <a:picLocks noChangeAspect="1"/>
          </p:cNvPicPr>
          <p:nvPr/>
        </p:nvPicPr>
        <p:blipFill>
          <a:blip r:embed="rId3"/>
          <a:stretch>
            <a:fillRect/>
          </a:stretch>
        </p:blipFill>
        <p:spPr>
          <a:xfrm>
            <a:off x="3143103" y="4461192"/>
            <a:ext cx="5235233" cy="1112148"/>
          </a:xfrm>
          <a:prstGeom prst="rect">
            <a:avLst/>
          </a:prstGeom>
        </p:spPr>
      </p:pic>
    </p:spTree>
    <p:extLst>
      <p:ext uri="{BB962C8B-B14F-4D97-AF65-F5344CB8AC3E}">
        <p14:creationId xmlns:p14="http://schemas.microsoft.com/office/powerpoint/2010/main" val="952583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348115"/>
          </a:xfrm>
        </p:spPr>
        <p:txBody>
          <a:bodyPr>
            <a:normAutofit fontScale="90000"/>
          </a:bodyPr>
          <a:lstStyle/>
          <a:p>
            <a:r>
              <a:rPr lang="en-US" sz="3200" b="1" dirty="0">
                <a:latin typeface="+mn-lt"/>
                <a:cs typeface="Arial" panose="020B0604020202020204" pitchFamily="34" charset="0"/>
              </a:rPr>
              <a:t>Summary</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sp>
        <p:nvSpPr>
          <p:cNvPr id="3" name="TextBox 2">
            <a:extLst>
              <a:ext uri="{FF2B5EF4-FFF2-40B4-BE49-F238E27FC236}">
                <a16:creationId xmlns:a16="http://schemas.microsoft.com/office/drawing/2014/main" id="{F9C1178D-6365-4AD9-9568-EA68E32052DC}"/>
              </a:ext>
            </a:extLst>
          </p:cNvPr>
          <p:cNvSpPr txBox="1"/>
          <p:nvPr/>
        </p:nvSpPr>
        <p:spPr>
          <a:xfrm>
            <a:off x="724486" y="906695"/>
            <a:ext cx="10223049" cy="4493538"/>
          </a:xfrm>
          <a:prstGeom prst="rect">
            <a:avLst/>
          </a:prstGeom>
          <a:noFill/>
        </p:spPr>
        <p:txBody>
          <a:bodyPr wrap="square" rtlCol="0">
            <a:spAutoFit/>
          </a:bodyPr>
          <a:lstStyle/>
          <a:p>
            <a:pPr marL="285750" indent="-285750">
              <a:buFont typeface="Arial" panose="020B0604020202020204" pitchFamily="34" charset="0"/>
              <a:buChar char="•"/>
            </a:pPr>
            <a:r>
              <a:rPr lang="en-US" sz="2600" dirty="0"/>
              <a:t>The average single family home value will increase from $695,153 to $759,456 ($64,303)</a:t>
            </a:r>
          </a:p>
          <a:p>
            <a:endParaRPr lang="en-US" sz="2600" dirty="0"/>
          </a:p>
          <a:p>
            <a:pPr marL="285750" indent="-285750">
              <a:buFont typeface="Arial" panose="020B0604020202020204" pitchFamily="34" charset="0"/>
              <a:buChar char="•"/>
            </a:pPr>
            <a:r>
              <a:rPr lang="en-US" sz="2600" dirty="0"/>
              <a:t>If the most uniform increase is adopted, the average residential tax bill will increase by 4.3% ($459)</a:t>
            </a:r>
          </a:p>
          <a:p>
            <a:endParaRPr lang="en-US" sz="2600" dirty="0"/>
          </a:p>
          <a:p>
            <a:pPr marL="285750" indent="-285750">
              <a:buFont typeface="Arial" panose="020B0604020202020204" pitchFamily="34" charset="0"/>
              <a:buChar char="•"/>
            </a:pPr>
            <a:r>
              <a:rPr lang="en-US" sz="2600" dirty="0"/>
              <a:t>This increase is 0.6% ($66) more than initial projection</a:t>
            </a:r>
          </a:p>
          <a:p>
            <a:pPr marL="742950" lvl="1" indent="-285750">
              <a:buFont typeface="Arial" panose="020B0604020202020204" pitchFamily="34" charset="0"/>
              <a:buChar char="•"/>
            </a:pPr>
            <a:r>
              <a:rPr lang="en-US" sz="2600" dirty="0"/>
              <a:t>Initial projection did not assume disproportional growth in values across classifications</a:t>
            </a:r>
          </a:p>
          <a:p>
            <a:pPr marL="285750" indent="-285750">
              <a:buFont typeface="Arial" panose="020B0604020202020204" pitchFamily="34" charset="0"/>
              <a:buChar char="•"/>
            </a:pPr>
            <a:endParaRPr lang="en-US" sz="2600" dirty="0"/>
          </a:p>
          <a:p>
            <a:endParaRPr lang="en-US" sz="2600" dirty="0"/>
          </a:p>
        </p:txBody>
      </p:sp>
    </p:spTree>
    <p:extLst>
      <p:ext uri="{BB962C8B-B14F-4D97-AF65-F5344CB8AC3E}">
        <p14:creationId xmlns:p14="http://schemas.microsoft.com/office/powerpoint/2010/main" val="451235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0925884-76FA-4F20-9C41-5D59F3EFDF12}"/>
              </a:ext>
            </a:extLst>
          </p:cNvPr>
          <p:cNvSpPr txBox="1"/>
          <p:nvPr/>
        </p:nvSpPr>
        <p:spPr>
          <a:xfrm>
            <a:off x="867205" y="489646"/>
            <a:ext cx="10736826" cy="5755422"/>
          </a:xfrm>
          <a:prstGeom prst="rect">
            <a:avLst/>
          </a:prstGeom>
          <a:noFill/>
        </p:spPr>
        <p:txBody>
          <a:bodyPr wrap="square" rtlCol="0">
            <a:spAutoFit/>
          </a:bodyPr>
          <a:lstStyle/>
          <a:p>
            <a:endParaRPr lang="en-US" sz="2400" dirty="0"/>
          </a:p>
          <a:p>
            <a:r>
              <a:rPr lang="en-US" sz="2400" dirty="0"/>
              <a:t>Andover has three (3) classifications of taxable property</a:t>
            </a:r>
          </a:p>
          <a:p>
            <a:pPr marL="285750" indent="-285750">
              <a:buFont typeface="Arial" panose="020B0604020202020204" pitchFamily="34" charset="0"/>
              <a:buChar char="•"/>
            </a:pPr>
            <a:r>
              <a:rPr lang="en-US" sz="2400" dirty="0"/>
              <a:t>Residential </a:t>
            </a:r>
          </a:p>
          <a:p>
            <a:pPr marL="285750" indent="-285750">
              <a:buFont typeface="Arial" panose="020B0604020202020204" pitchFamily="34" charset="0"/>
              <a:buChar char="•"/>
            </a:pPr>
            <a:r>
              <a:rPr lang="en-US" sz="2400" dirty="0"/>
              <a:t>Commercial/Industrial</a:t>
            </a:r>
          </a:p>
          <a:p>
            <a:pPr marL="285750" indent="-285750">
              <a:buFont typeface="Arial" panose="020B0604020202020204" pitchFamily="34" charset="0"/>
              <a:buChar char="•"/>
            </a:pPr>
            <a:r>
              <a:rPr lang="en-US" sz="2400" dirty="0"/>
              <a:t>Personal Property </a:t>
            </a:r>
          </a:p>
          <a:p>
            <a:endParaRPr lang="en-US" sz="2400" dirty="0"/>
          </a:p>
          <a:p>
            <a:r>
              <a:rPr lang="en-US" sz="2400" dirty="0"/>
              <a:t>Andover has a </a:t>
            </a:r>
            <a:r>
              <a:rPr lang="en-US" sz="2400" b="1" dirty="0"/>
              <a:t>split tax rate</a:t>
            </a:r>
            <a:r>
              <a:rPr lang="en-US" sz="2400" dirty="0"/>
              <a:t>, meaning that commercial and industrial property taxpayers pay a higher rate and share more of the overall tax burden</a:t>
            </a:r>
          </a:p>
          <a:p>
            <a:endParaRPr lang="en-US" sz="2400" dirty="0"/>
          </a:p>
          <a:p>
            <a:r>
              <a:rPr lang="en-US" sz="2400" b="1" dirty="0"/>
              <a:t>Tax Shift = </a:t>
            </a:r>
            <a:r>
              <a:rPr lang="en-US" sz="2400" dirty="0"/>
              <a:t>How much of the overall tax burden is shifted to CIP.</a:t>
            </a:r>
          </a:p>
          <a:p>
            <a:pPr marL="457200" indent="-457200">
              <a:buFont typeface="Arial" panose="020B0604020202020204" pitchFamily="34" charset="0"/>
              <a:buChar char="•"/>
            </a:pPr>
            <a:r>
              <a:rPr lang="en-US" sz="2400" dirty="0"/>
              <a:t>Current shift is 159.0/175.0</a:t>
            </a:r>
          </a:p>
          <a:p>
            <a:endParaRPr lang="en-US" sz="2400" dirty="0"/>
          </a:p>
          <a:p>
            <a:r>
              <a:rPr lang="en-US" sz="2400" b="1" dirty="0"/>
              <a:t>Levy Share = </a:t>
            </a:r>
            <a:r>
              <a:rPr lang="en-US" sz="2400" dirty="0"/>
              <a:t>The percentage of each classification as part of the total </a:t>
            </a:r>
            <a:r>
              <a:rPr lang="en-US" sz="2400" b="1" dirty="0"/>
              <a:t>tax levy </a:t>
            </a:r>
            <a:r>
              <a:rPr lang="en-US" sz="2400" dirty="0"/>
              <a:t>(total of all taxes)</a:t>
            </a:r>
            <a:endParaRPr lang="en-US" sz="2400" b="1" dirty="0"/>
          </a:p>
          <a:p>
            <a:endParaRPr lang="en-US" sz="3200" dirty="0"/>
          </a:p>
        </p:txBody>
      </p:sp>
      <p:sp>
        <p:nvSpPr>
          <p:cNvPr id="8" name="TextBox 7">
            <a:extLst>
              <a:ext uri="{FF2B5EF4-FFF2-40B4-BE49-F238E27FC236}">
                <a16:creationId xmlns:a16="http://schemas.microsoft.com/office/drawing/2014/main" id="{9BA444D2-4D0E-4F35-A54C-A1EE90CD68DE}"/>
              </a:ext>
            </a:extLst>
          </p:cNvPr>
          <p:cNvSpPr txBox="1"/>
          <p:nvPr/>
        </p:nvSpPr>
        <p:spPr>
          <a:xfrm>
            <a:off x="914400" y="1619829"/>
            <a:ext cx="3274142" cy="843608"/>
          </a:xfrm>
          <a:prstGeom prst="rect">
            <a:avLst/>
          </a:prstGeom>
          <a:noFill/>
          <a:ln>
            <a:solidFill>
              <a:srgbClr val="0070C0"/>
            </a:solidFill>
          </a:ln>
        </p:spPr>
        <p:txBody>
          <a:bodyPr wrap="square" rtlCol="0">
            <a:spAutoFit/>
          </a:bodyPr>
          <a:lstStyle/>
          <a:p>
            <a:endParaRPr lang="en-US" dirty="0">
              <a:ln>
                <a:solidFill>
                  <a:srgbClr val="002060"/>
                </a:solidFill>
              </a:ln>
            </a:endParaRPr>
          </a:p>
        </p:txBody>
      </p:sp>
      <p:sp>
        <p:nvSpPr>
          <p:cNvPr id="9" name="Arrow: Right 8">
            <a:extLst>
              <a:ext uri="{FF2B5EF4-FFF2-40B4-BE49-F238E27FC236}">
                <a16:creationId xmlns:a16="http://schemas.microsoft.com/office/drawing/2014/main" id="{E3EEB865-C9DA-4062-8FEE-A25D61BB61A3}"/>
              </a:ext>
            </a:extLst>
          </p:cNvPr>
          <p:cNvSpPr/>
          <p:nvPr/>
        </p:nvSpPr>
        <p:spPr>
          <a:xfrm>
            <a:off x="4322766" y="179931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56AC50D-5E2C-4D89-850E-9D4E035A5F8B}"/>
              </a:ext>
            </a:extLst>
          </p:cNvPr>
          <p:cNvSpPr/>
          <p:nvPr/>
        </p:nvSpPr>
        <p:spPr>
          <a:xfrm>
            <a:off x="5435398" y="1579968"/>
            <a:ext cx="1095734" cy="923330"/>
          </a:xfrm>
          <a:prstGeom prst="rect">
            <a:avLst/>
          </a:prstGeom>
          <a:noFill/>
        </p:spPr>
        <p:txBody>
          <a:bodyPr wrap="square" lIns="91440" tIns="45720" rIns="91440" bIns="45720">
            <a:spAutoFit/>
          </a:bodyPr>
          <a:lstStyle/>
          <a:p>
            <a:pPr algn="ctr"/>
            <a:r>
              <a:rPr lang="en-U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rPr>
              <a:t>CIP</a:t>
            </a:r>
          </a:p>
        </p:txBody>
      </p:sp>
      <p:sp>
        <p:nvSpPr>
          <p:cNvPr id="12" name="Title 1">
            <a:extLst>
              <a:ext uri="{FF2B5EF4-FFF2-40B4-BE49-F238E27FC236}">
                <a16:creationId xmlns:a16="http://schemas.microsoft.com/office/drawing/2014/main" id="{84BA0648-6299-45B6-9CCC-6BEE280C4814}"/>
              </a:ext>
            </a:extLst>
          </p:cNvPr>
          <p:cNvSpPr txBox="1">
            <a:spLocks/>
          </p:cNvSpPr>
          <p:nvPr/>
        </p:nvSpPr>
        <p:spPr>
          <a:xfrm>
            <a:off x="838200" y="389304"/>
            <a:ext cx="10515600" cy="460203"/>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1600" b="1" dirty="0">
                <a:latin typeface="+mn-lt"/>
                <a:cs typeface="Arial" panose="020B0604020202020204" pitchFamily="34" charset="0"/>
              </a:rPr>
              <a:t>Property Tax Classifications and the Shift</a:t>
            </a:r>
            <a:br>
              <a:rPr lang="en-US" sz="3200" b="1" dirty="0">
                <a:latin typeface="+mn-lt"/>
                <a:cs typeface="Arial" panose="020B0604020202020204" pitchFamily="34" charset="0"/>
              </a:rPr>
            </a:br>
            <a:br>
              <a:rPr lang="en-US" sz="3200" b="1" dirty="0">
                <a:latin typeface="+mn-lt"/>
                <a:cs typeface="Arial" panose="020B0604020202020204" pitchFamily="34" charset="0"/>
              </a:rPr>
            </a:br>
            <a:endParaRPr lang="en-US" sz="3200" b="1" dirty="0">
              <a:latin typeface="+mn-lt"/>
              <a:cs typeface="Arial" panose="020B0604020202020204" pitchFamily="34" charset="0"/>
            </a:endParaRPr>
          </a:p>
        </p:txBody>
      </p:sp>
      <p:pic>
        <p:nvPicPr>
          <p:cNvPr id="2" name="Picture 1">
            <a:extLst>
              <a:ext uri="{FF2B5EF4-FFF2-40B4-BE49-F238E27FC236}">
                <a16:creationId xmlns:a16="http://schemas.microsoft.com/office/drawing/2014/main" id="{993BF020-8F07-4E18-926C-84E54266CF87}"/>
              </a:ext>
            </a:extLst>
          </p:cNvPr>
          <p:cNvPicPr>
            <a:picLocks noChangeAspect="1"/>
          </p:cNvPicPr>
          <p:nvPr/>
        </p:nvPicPr>
        <p:blipFill>
          <a:blip r:embed="rId2"/>
          <a:stretch>
            <a:fillRect/>
          </a:stretch>
        </p:blipFill>
        <p:spPr>
          <a:xfrm>
            <a:off x="4811970" y="5376268"/>
            <a:ext cx="3848100" cy="1162050"/>
          </a:xfrm>
          <a:prstGeom prst="rect">
            <a:avLst/>
          </a:prstGeom>
        </p:spPr>
      </p:pic>
    </p:spTree>
    <p:extLst>
      <p:ext uri="{BB962C8B-B14F-4D97-AF65-F5344CB8AC3E}">
        <p14:creationId xmlns:p14="http://schemas.microsoft.com/office/powerpoint/2010/main" val="1835123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460203"/>
          </a:xfrm>
        </p:spPr>
        <p:txBody>
          <a:bodyPr>
            <a:normAutofit fontScale="90000"/>
          </a:bodyPr>
          <a:lstStyle/>
          <a:p>
            <a:br>
              <a:rPr lang="en-US" sz="3200" b="1" dirty="0">
                <a:latin typeface="+mn-lt"/>
                <a:cs typeface="Arial" panose="020B0604020202020204" pitchFamily="34" charset="0"/>
              </a:rPr>
            </a:br>
            <a:r>
              <a:rPr lang="en-US" sz="3200" b="1" dirty="0">
                <a:latin typeface="+mn-lt"/>
                <a:cs typeface="Arial" panose="020B0604020202020204" pitchFamily="34" charset="0"/>
              </a:rPr>
              <a:t>How Values &amp; Assessments Impact the Average Tax Bills</a:t>
            </a:r>
            <a:br>
              <a:rPr lang="en-US" sz="3200" b="1" dirty="0">
                <a:latin typeface="+mn-lt"/>
                <a:cs typeface="Arial" panose="020B0604020202020204" pitchFamily="34" charset="0"/>
              </a:rPr>
            </a:br>
            <a:endParaRPr lang="en-US" sz="3200" b="1" dirty="0">
              <a:latin typeface="+mn-lt"/>
              <a:cs typeface="Arial" panose="020B0604020202020204" pitchFamily="34" charset="0"/>
            </a:endParaRP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1" name="TextBox 10">
            <a:extLst>
              <a:ext uri="{FF2B5EF4-FFF2-40B4-BE49-F238E27FC236}">
                <a16:creationId xmlns:a16="http://schemas.microsoft.com/office/drawing/2014/main" id="{116E0D6B-87FD-485A-8982-BDEB471908FE}"/>
              </a:ext>
            </a:extLst>
          </p:cNvPr>
          <p:cNvSpPr txBox="1"/>
          <p:nvPr/>
        </p:nvSpPr>
        <p:spPr>
          <a:xfrm>
            <a:off x="1002785" y="903777"/>
            <a:ext cx="10186429" cy="646331"/>
          </a:xfrm>
          <a:prstGeom prst="rect">
            <a:avLst/>
          </a:prstGeom>
          <a:noFill/>
        </p:spPr>
        <p:txBody>
          <a:bodyPr wrap="square" rtlCol="0">
            <a:spAutoFit/>
          </a:bodyPr>
          <a:lstStyle/>
          <a:p>
            <a:endParaRPr lang="en-US" dirty="0"/>
          </a:p>
          <a:p>
            <a:pPr lvl="1"/>
            <a:endParaRPr lang="en-US" dirty="0"/>
          </a:p>
        </p:txBody>
      </p:sp>
      <p:sp>
        <p:nvSpPr>
          <p:cNvPr id="3" name="TextBox 2">
            <a:extLst>
              <a:ext uri="{FF2B5EF4-FFF2-40B4-BE49-F238E27FC236}">
                <a16:creationId xmlns:a16="http://schemas.microsoft.com/office/drawing/2014/main" id="{DF3E8D8D-A11F-448D-A8B7-5E09DAFD6E84}"/>
              </a:ext>
            </a:extLst>
          </p:cNvPr>
          <p:cNvSpPr txBox="1"/>
          <p:nvPr/>
        </p:nvSpPr>
        <p:spPr>
          <a:xfrm>
            <a:off x="724486" y="1091380"/>
            <a:ext cx="10254213" cy="2308324"/>
          </a:xfrm>
          <a:prstGeom prst="rect">
            <a:avLst/>
          </a:prstGeom>
          <a:noFill/>
        </p:spPr>
        <p:txBody>
          <a:bodyPr wrap="square" rtlCol="0">
            <a:spAutoFit/>
          </a:bodyPr>
          <a:lstStyle/>
          <a:p>
            <a:r>
              <a:rPr lang="en-US" sz="2400" dirty="0"/>
              <a:t>All properties in each classification are valued (assessed) based on fair market value</a:t>
            </a:r>
          </a:p>
          <a:p>
            <a:endParaRPr lang="en-US" sz="2400" dirty="0"/>
          </a:p>
          <a:p>
            <a:r>
              <a:rPr lang="en-US" sz="2400" dirty="0"/>
              <a:t>Values are certified by the Department of Revenue on an annual basis</a:t>
            </a:r>
          </a:p>
          <a:p>
            <a:endParaRPr lang="en-US" sz="2400" dirty="0"/>
          </a:p>
          <a:p>
            <a:r>
              <a:rPr lang="en-US" sz="2400" dirty="0"/>
              <a:t>Annual changes (+/-) in values can have a dramatic impact on the average tax bill</a:t>
            </a:r>
          </a:p>
        </p:txBody>
      </p:sp>
    </p:spTree>
    <p:extLst>
      <p:ext uri="{BB962C8B-B14F-4D97-AF65-F5344CB8AC3E}">
        <p14:creationId xmlns:p14="http://schemas.microsoft.com/office/powerpoint/2010/main" val="622062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460203"/>
          </a:xfrm>
        </p:spPr>
        <p:txBody>
          <a:bodyPr>
            <a:normAutofit fontScale="90000"/>
          </a:bodyPr>
          <a:lstStyle/>
          <a:p>
            <a:br>
              <a:rPr lang="en-US" sz="3200" b="1" dirty="0">
                <a:latin typeface="+mn-lt"/>
                <a:cs typeface="Arial" panose="020B0604020202020204" pitchFamily="34" charset="0"/>
              </a:rPr>
            </a:br>
            <a:r>
              <a:rPr lang="en-US" sz="3200" b="1" dirty="0">
                <a:latin typeface="+mn-lt"/>
                <a:cs typeface="Arial" panose="020B0604020202020204" pitchFamily="34" charset="0"/>
              </a:rPr>
              <a:t>How Values &amp; Assessments Impact the Average Tax Bills</a:t>
            </a:r>
            <a:br>
              <a:rPr lang="en-US" sz="3200" b="1" dirty="0">
                <a:latin typeface="+mn-lt"/>
                <a:cs typeface="Arial" panose="020B0604020202020204" pitchFamily="34" charset="0"/>
              </a:rPr>
            </a:br>
            <a:endParaRPr lang="en-US" sz="3200" b="1" dirty="0">
              <a:latin typeface="+mn-lt"/>
              <a:cs typeface="Arial" panose="020B0604020202020204" pitchFamily="34" charset="0"/>
            </a:endParaRP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1" name="TextBox 10">
            <a:extLst>
              <a:ext uri="{FF2B5EF4-FFF2-40B4-BE49-F238E27FC236}">
                <a16:creationId xmlns:a16="http://schemas.microsoft.com/office/drawing/2014/main" id="{116E0D6B-87FD-485A-8982-BDEB471908FE}"/>
              </a:ext>
            </a:extLst>
          </p:cNvPr>
          <p:cNvSpPr txBox="1"/>
          <p:nvPr/>
        </p:nvSpPr>
        <p:spPr>
          <a:xfrm>
            <a:off x="1002785" y="903777"/>
            <a:ext cx="10186429" cy="646331"/>
          </a:xfrm>
          <a:prstGeom prst="rect">
            <a:avLst/>
          </a:prstGeom>
          <a:noFill/>
        </p:spPr>
        <p:txBody>
          <a:bodyPr wrap="square" rtlCol="0">
            <a:spAutoFit/>
          </a:bodyPr>
          <a:lstStyle/>
          <a:p>
            <a:endParaRPr lang="en-US" dirty="0"/>
          </a:p>
          <a:p>
            <a:pPr lvl="1"/>
            <a:endParaRPr lang="en-US" dirty="0"/>
          </a:p>
        </p:txBody>
      </p:sp>
      <p:sp>
        <p:nvSpPr>
          <p:cNvPr id="3" name="TextBox 2">
            <a:extLst>
              <a:ext uri="{FF2B5EF4-FFF2-40B4-BE49-F238E27FC236}">
                <a16:creationId xmlns:a16="http://schemas.microsoft.com/office/drawing/2014/main" id="{DF3E8D8D-A11F-448D-A8B7-5E09DAFD6E84}"/>
              </a:ext>
            </a:extLst>
          </p:cNvPr>
          <p:cNvSpPr txBox="1"/>
          <p:nvPr/>
        </p:nvSpPr>
        <p:spPr>
          <a:xfrm>
            <a:off x="633613" y="817233"/>
            <a:ext cx="10254213" cy="4893647"/>
          </a:xfrm>
          <a:prstGeom prst="rect">
            <a:avLst/>
          </a:prstGeom>
          <a:noFill/>
        </p:spPr>
        <p:txBody>
          <a:bodyPr wrap="square" rtlCol="0">
            <a:spAutoFit/>
          </a:bodyPr>
          <a:lstStyle/>
          <a:p>
            <a:endParaRPr lang="en-US" sz="2400" dirty="0"/>
          </a:p>
          <a:p>
            <a:r>
              <a:rPr lang="en-US" sz="2400" b="1" dirty="0"/>
              <a:t>If the value of property in each classification increases or decreases uniformly, the increase in the average tax bill will be most uniform across classifications.  </a:t>
            </a:r>
            <a:r>
              <a:rPr lang="en-US" sz="2400" b="1" u="sng" dirty="0"/>
              <a:t>Changing the shift to create a uniform increase would not be necessary under this scenario.</a:t>
            </a:r>
          </a:p>
          <a:p>
            <a:endParaRPr lang="en-US" sz="2400" b="1" u="sng" dirty="0"/>
          </a:p>
          <a:p>
            <a:r>
              <a:rPr lang="en-US" sz="2400" b="1" dirty="0"/>
              <a:t>If the value of property in each classification increase or decrease disproportionally, one classification may increase its portion of the overall tax levy.  </a:t>
            </a:r>
            <a:r>
              <a:rPr lang="en-US" sz="2400" b="1" u="sng" dirty="0"/>
              <a:t>This would result in a change in levy share across classifications.</a:t>
            </a:r>
            <a:r>
              <a:rPr lang="en-US" sz="2400" b="1" dirty="0"/>
              <a:t> </a:t>
            </a:r>
          </a:p>
          <a:p>
            <a:endParaRPr lang="en-US" sz="2400" b="1" dirty="0"/>
          </a:p>
          <a:p>
            <a:r>
              <a:rPr lang="en-US" sz="2400" b="1" dirty="0"/>
              <a:t>The classification that is increasing its portion of the levy share </a:t>
            </a:r>
            <a:r>
              <a:rPr lang="en-US" sz="2400" b="1"/>
              <a:t>will typically </a:t>
            </a:r>
            <a:r>
              <a:rPr lang="en-US" sz="2400" b="1" dirty="0"/>
              <a:t>result in the highest increase to the average tax bill. </a:t>
            </a:r>
            <a:r>
              <a:rPr lang="en-US" sz="2400" b="1" u="sng" dirty="0"/>
              <a:t>This can be corrected by adjusting the shift. </a:t>
            </a:r>
          </a:p>
        </p:txBody>
      </p:sp>
    </p:spTree>
    <p:extLst>
      <p:ext uri="{BB962C8B-B14F-4D97-AF65-F5344CB8AC3E}">
        <p14:creationId xmlns:p14="http://schemas.microsoft.com/office/powerpoint/2010/main" val="211366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348115"/>
          </a:xfrm>
        </p:spPr>
        <p:txBody>
          <a:bodyPr>
            <a:normAutofit fontScale="90000"/>
          </a:bodyPr>
          <a:lstStyle/>
          <a:p>
            <a:r>
              <a:rPr lang="en-US" sz="3200" b="1" dirty="0">
                <a:latin typeface="+mn-lt"/>
                <a:cs typeface="Arial" panose="020B0604020202020204" pitchFamily="34" charset="0"/>
              </a:rPr>
              <a:t>FY 2022 Changes in Values in Andover </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 </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pic>
        <p:nvPicPr>
          <p:cNvPr id="8" name="Picture 7">
            <a:extLst>
              <a:ext uri="{FF2B5EF4-FFF2-40B4-BE49-F238E27FC236}">
                <a16:creationId xmlns:a16="http://schemas.microsoft.com/office/drawing/2014/main" id="{93630C2C-8CAC-41EA-8F4A-252E5211676C}"/>
              </a:ext>
            </a:extLst>
          </p:cNvPr>
          <p:cNvPicPr>
            <a:picLocks noChangeAspect="1"/>
          </p:cNvPicPr>
          <p:nvPr/>
        </p:nvPicPr>
        <p:blipFill>
          <a:blip r:embed="rId3"/>
          <a:stretch>
            <a:fillRect/>
          </a:stretch>
        </p:blipFill>
        <p:spPr>
          <a:xfrm>
            <a:off x="3222974" y="2597703"/>
            <a:ext cx="4962950" cy="1898056"/>
          </a:xfrm>
          <a:prstGeom prst="rect">
            <a:avLst/>
          </a:prstGeom>
        </p:spPr>
      </p:pic>
      <p:pic>
        <p:nvPicPr>
          <p:cNvPr id="9" name="Picture 8">
            <a:extLst>
              <a:ext uri="{FF2B5EF4-FFF2-40B4-BE49-F238E27FC236}">
                <a16:creationId xmlns:a16="http://schemas.microsoft.com/office/drawing/2014/main" id="{FF42B46A-C8E6-49C2-AC29-0BC0C8D5EB64}"/>
              </a:ext>
            </a:extLst>
          </p:cNvPr>
          <p:cNvPicPr>
            <a:picLocks noChangeAspect="1"/>
          </p:cNvPicPr>
          <p:nvPr/>
        </p:nvPicPr>
        <p:blipFill>
          <a:blip r:embed="rId4"/>
          <a:stretch>
            <a:fillRect/>
          </a:stretch>
        </p:blipFill>
        <p:spPr>
          <a:xfrm>
            <a:off x="1670143" y="4743561"/>
            <a:ext cx="8236895" cy="605447"/>
          </a:xfrm>
          <a:prstGeom prst="rect">
            <a:avLst/>
          </a:prstGeom>
        </p:spPr>
      </p:pic>
      <p:pic>
        <p:nvPicPr>
          <p:cNvPr id="3" name="Picture 2">
            <a:extLst>
              <a:ext uri="{FF2B5EF4-FFF2-40B4-BE49-F238E27FC236}">
                <a16:creationId xmlns:a16="http://schemas.microsoft.com/office/drawing/2014/main" id="{B8F52626-29A6-4B85-871E-20B5F3D4BB83}"/>
              </a:ext>
            </a:extLst>
          </p:cNvPr>
          <p:cNvPicPr>
            <a:picLocks noChangeAspect="1"/>
          </p:cNvPicPr>
          <p:nvPr/>
        </p:nvPicPr>
        <p:blipFill>
          <a:blip r:embed="rId5"/>
          <a:stretch>
            <a:fillRect/>
          </a:stretch>
        </p:blipFill>
        <p:spPr>
          <a:xfrm>
            <a:off x="2462453" y="1180292"/>
            <a:ext cx="6483992" cy="1038779"/>
          </a:xfrm>
          <a:prstGeom prst="rect">
            <a:avLst/>
          </a:prstGeom>
        </p:spPr>
      </p:pic>
      <p:sp>
        <p:nvSpPr>
          <p:cNvPr id="5" name="TextBox 4">
            <a:extLst>
              <a:ext uri="{FF2B5EF4-FFF2-40B4-BE49-F238E27FC236}">
                <a16:creationId xmlns:a16="http://schemas.microsoft.com/office/drawing/2014/main" id="{0A9AD6B6-DFF6-4B15-9E60-65ADA4DCE943}"/>
              </a:ext>
            </a:extLst>
          </p:cNvPr>
          <p:cNvSpPr txBox="1"/>
          <p:nvPr/>
        </p:nvSpPr>
        <p:spPr>
          <a:xfrm>
            <a:off x="9428671" y="1349503"/>
            <a:ext cx="2113471" cy="923330"/>
          </a:xfrm>
          <a:prstGeom prst="rect">
            <a:avLst/>
          </a:prstGeom>
          <a:noFill/>
          <a:ln w="47625">
            <a:solidFill>
              <a:srgbClr val="002060"/>
            </a:solidFill>
          </a:ln>
        </p:spPr>
        <p:txBody>
          <a:bodyPr wrap="square" rtlCol="0">
            <a:spAutoFit/>
          </a:bodyPr>
          <a:lstStyle/>
          <a:p>
            <a:pPr algn="ctr"/>
            <a:r>
              <a:rPr lang="en-US" dirty="0"/>
              <a:t>Highest Increase in Residential Values since 2003</a:t>
            </a:r>
          </a:p>
        </p:txBody>
      </p:sp>
    </p:spTree>
    <p:extLst>
      <p:ext uri="{BB962C8B-B14F-4D97-AF65-F5344CB8AC3E}">
        <p14:creationId xmlns:p14="http://schemas.microsoft.com/office/powerpoint/2010/main" val="4245707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348115"/>
          </a:xfrm>
        </p:spPr>
        <p:txBody>
          <a:bodyPr>
            <a:normAutofit fontScale="90000"/>
          </a:bodyPr>
          <a:lstStyle/>
          <a:p>
            <a:r>
              <a:rPr lang="en-US" sz="3200" b="1" dirty="0">
                <a:latin typeface="+mn-lt"/>
                <a:cs typeface="Arial" panose="020B0604020202020204" pitchFamily="34" charset="0"/>
              </a:rPr>
              <a:t>How the changes in values impact each classifications percentage share of the total levy (levy share)</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pic>
        <p:nvPicPr>
          <p:cNvPr id="5" name="Picture 4">
            <a:extLst>
              <a:ext uri="{FF2B5EF4-FFF2-40B4-BE49-F238E27FC236}">
                <a16:creationId xmlns:a16="http://schemas.microsoft.com/office/drawing/2014/main" id="{BAA7A1FD-F576-4054-9492-F4B32B128B27}"/>
              </a:ext>
            </a:extLst>
          </p:cNvPr>
          <p:cNvPicPr>
            <a:picLocks noChangeAspect="1"/>
          </p:cNvPicPr>
          <p:nvPr/>
        </p:nvPicPr>
        <p:blipFill>
          <a:blip r:embed="rId3"/>
          <a:stretch>
            <a:fillRect/>
          </a:stretch>
        </p:blipFill>
        <p:spPr>
          <a:xfrm>
            <a:off x="724486" y="1832060"/>
            <a:ext cx="10826284" cy="1773779"/>
          </a:xfrm>
          <a:prstGeom prst="rect">
            <a:avLst/>
          </a:prstGeom>
        </p:spPr>
      </p:pic>
    </p:spTree>
    <p:extLst>
      <p:ext uri="{BB962C8B-B14F-4D97-AF65-F5344CB8AC3E}">
        <p14:creationId xmlns:p14="http://schemas.microsoft.com/office/powerpoint/2010/main" val="2706023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348115"/>
          </a:xfrm>
        </p:spPr>
        <p:txBody>
          <a:bodyPr>
            <a:normAutofit fontScale="90000"/>
          </a:bodyPr>
          <a:lstStyle/>
          <a:p>
            <a:r>
              <a:rPr lang="en-US" sz="3200" b="1" dirty="0">
                <a:latin typeface="+mn-lt"/>
                <a:cs typeface="Arial" panose="020B0604020202020204" pitchFamily="34" charset="0"/>
              </a:rPr>
              <a:t>What would happen to the average single family tax bill in FY 2022 if we kept the current shift? (159/175)</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sp>
        <p:nvSpPr>
          <p:cNvPr id="15" name="TextBox 14">
            <a:extLst>
              <a:ext uri="{FF2B5EF4-FFF2-40B4-BE49-F238E27FC236}">
                <a16:creationId xmlns:a16="http://schemas.microsoft.com/office/drawing/2014/main" id="{70DBBA5B-4961-4CC0-B9D8-C0F3E3F44F47}"/>
              </a:ext>
            </a:extLst>
          </p:cNvPr>
          <p:cNvSpPr txBox="1"/>
          <p:nvPr/>
        </p:nvSpPr>
        <p:spPr>
          <a:xfrm>
            <a:off x="770358" y="2880821"/>
            <a:ext cx="10583442" cy="1384995"/>
          </a:xfrm>
          <a:prstGeom prst="rect">
            <a:avLst/>
          </a:prstGeom>
          <a:noFill/>
        </p:spPr>
        <p:txBody>
          <a:bodyPr wrap="square">
            <a:spAutoFit/>
          </a:bodyPr>
          <a:lstStyle/>
          <a:p>
            <a:endParaRPr lang="en-US" b="1" dirty="0"/>
          </a:p>
          <a:p>
            <a:r>
              <a:rPr lang="en-US" sz="2400" b="1" dirty="0"/>
              <a:t>What would happen to the average single family tax bill if the Board votes to change the shift?</a:t>
            </a:r>
          </a:p>
          <a:p>
            <a:endParaRPr lang="en-US" b="1" dirty="0"/>
          </a:p>
        </p:txBody>
      </p:sp>
      <p:pic>
        <p:nvPicPr>
          <p:cNvPr id="3" name="Picture 2">
            <a:extLst>
              <a:ext uri="{FF2B5EF4-FFF2-40B4-BE49-F238E27FC236}">
                <a16:creationId xmlns:a16="http://schemas.microsoft.com/office/drawing/2014/main" id="{0B482F0D-7484-4A13-9A01-02481D8A5214}"/>
              </a:ext>
            </a:extLst>
          </p:cNvPr>
          <p:cNvPicPr>
            <a:picLocks noChangeAspect="1"/>
          </p:cNvPicPr>
          <p:nvPr/>
        </p:nvPicPr>
        <p:blipFill>
          <a:blip r:embed="rId3"/>
          <a:stretch>
            <a:fillRect/>
          </a:stretch>
        </p:blipFill>
        <p:spPr>
          <a:xfrm>
            <a:off x="2747609" y="1307025"/>
            <a:ext cx="5918444" cy="1254037"/>
          </a:xfrm>
          <a:prstGeom prst="rect">
            <a:avLst/>
          </a:prstGeom>
        </p:spPr>
      </p:pic>
    </p:spTree>
    <p:extLst>
      <p:ext uri="{BB962C8B-B14F-4D97-AF65-F5344CB8AC3E}">
        <p14:creationId xmlns:p14="http://schemas.microsoft.com/office/powerpoint/2010/main" val="977307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847895"/>
          </a:xfrm>
        </p:spPr>
        <p:txBody>
          <a:bodyPr>
            <a:normAutofit fontScale="90000"/>
          </a:bodyPr>
          <a:lstStyle/>
          <a:p>
            <a:r>
              <a:rPr lang="en-US" sz="3200" b="1" dirty="0">
                <a:latin typeface="+mn-lt"/>
                <a:cs typeface="Arial" panose="020B0604020202020204" pitchFamily="34" charset="0"/>
              </a:rPr>
              <a:t>What would happen to the average residential tax bill if the Board votes to change the shift?</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sp>
        <p:nvSpPr>
          <p:cNvPr id="15" name="TextBox 14">
            <a:extLst>
              <a:ext uri="{FF2B5EF4-FFF2-40B4-BE49-F238E27FC236}">
                <a16:creationId xmlns:a16="http://schemas.microsoft.com/office/drawing/2014/main" id="{70DBBA5B-4961-4CC0-B9D8-C0F3E3F44F47}"/>
              </a:ext>
            </a:extLst>
          </p:cNvPr>
          <p:cNvSpPr txBox="1"/>
          <p:nvPr/>
        </p:nvSpPr>
        <p:spPr>
          <a:xfrm>
            <a:off x="770358" y="2880821"/>
            <a:ext cx="10583442" cy="1200329"/>
          </a:xfrm>
          <a:prstGeom prst="rect">
            <a:avLst/>
          </a:prstGeom>
          <a:noFill/>
        </p:spPr>
        <p:txBody>
          <a:bodyPr wrap="square">
            <a:spAutoFit/>
          </a:bodyPr>
          <a:lstStyle/>
          <a:p>
            <a:endParaRPr lang="en-US" b="1" dirty="0"/>
          </a:p>
          <a:p>
            <a:endParaRPr lang="en-US" b="1" dirty="0"/>
          </a:p>
          <a:p>
            <a:endParaRPr lang="en-US" b="1" dirty="0"/>
          </a:p>
          <a:p>
            <a:endParaRPr lang="en-US" b="1" dirty="0"/>
          </a:p>
        </p:txBody>
      </p:sp>
      <p:cxnSp>
        <p:nvCxnSpPr>
          <p:cNvPr id="5" name="Straight Connector 4">
            <a:extLst>
              <a:ext uri="{FF2B5EF4-FFF2-40B4-BE49-F238E27FC236}">
                <a16:creationId xmlns:a16="http://schemas.microsoft.com/office/drawing/2014/main" id="{7F42D1B6-5606-460F-99E7-9E4E19F9C967}"/>
              </a:ext>
            </a:extLst>
          </p:cNvPr>
          <p:cNvCxnSpPr/>
          <p:nvPr/>
        </p:nvCxnSpPr>
        <p:spPr>
          <a:xfrm>
            <a:off x="1233182" y="2541864"/>
            <a:ext cx="4983060"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7B97F09-1E5E-4B28-A382-3C1395E0DBDA}"/>
              </a:ext>
            </a:extLst>
          </p:cNvPr>
          <p:cNvCxnSpPr>
            <a:cxnSpLocks/>
          </p:cNvCxnSpPr>
          <p:nvPr/>
        </p:nvCxnSpPr>
        <p:spPr>
          <a:xfrm flipV="1">
            <a:off x="6216242" y="2344023"/>
            <a:ext cx="0" cy="395681"/>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1803FDC-2D37-4F80-8FC2-484A846B96AB}"/>
              </a:ext>
            </a:extLst>
          </p:cNvPr>
          <p:cNvCxnSpPr>
            <a:cxnSpLocks/>
          </p:cNvCxnSpPr>
          <p:nvPr/>
        </p:nvCxnSpPr>
        <p:spPr>
          <a:xfrm flipV="1">
            <a:off x="1217802" y="2344023"/>
            <a:ext cx="0" cy="395681"/>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D001A85-CE01-46D3-9807-4F4D77610A19}"/>
              </a:ext>
            </a:extLst>
          </p:cNvPr>
          <p:cNvCxnSpPr>
            <a:cxnSpLocks/>
          </p:cNvCxnSpPr>
          <p:nvPr/>
        </p:nvCxnSpPr>
        <p:spPr>
          <a:xfrm flipV="1">
            <a:off x="4037901" y="2344023"/>
            <a:ext cx="0" cy="395681"/>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5504C3AA-2AF4-4715-8958-2AC1AB5E6ED3}"/>
              </a:ext>
            </a:extLst>
          </p:cNvPr>
          <p:cNvSpPr txBox="1"/>
          <p:nvPr/>
        </p:nvSpPr>
        <p:spPr>
          <a:xfrm>
            <a:off x="838200" y="2808264"/>
            <a:ext cx="805343" cy="369332"/>
          </a:xfrm>
          <a:prstGeom prst="rect">
            <a:avLst/>
          </a:prstGeom>
          <a:noFill/>
          <a:ln w="19050">
            <a:solidFill>
              <a:schemeClr val="tx1"/>
            </a:solidFill>
          </a:ln>
        </p:spPr>
        <p:txBody>
          <a:bodyPr wrap="square" rtlCol="0">
            <a:spAutoFit/>
          </a:bodyPr>
          <a:lstStyle/>
          <a:p>
            <a:pPr algn="ctr"/>
            <a:r>
              <a:rPr lang="en-US" dirty="0"/>
              <a:t>150.0</a:t>
            </a:r>
          </a:p>
        </p:txBody>
      </p:sp>
      <p:sp>
        <p:nvSpPr>
          <p:cNvPr id="21" name="TextBox 20">
            <a:extLst>
              <a:ext uri="{FF2B5EF4-FFF2-40B4-BE49-F238E27FC236}">
                <a16:creationId xmlns:a16="http://schemas.microsoft.com/office/drawing/2014/main" id="{0C9773FE-3ADD-4356-8265-E81496AE859F}"/>
              </a:ext>
            </a:extLst>
          </p:cNvPr>
          <p:cNvSpPr txBox="1"/>
          <p:nvPr/>
        </p:nvSpPr>
        <p:spPr>
          <a:xfrm>
            <a:off x="3635229" y="2799768"/>
            <a:ext cx="805343" cy="369332"/>
          </a:xfrm>
          <a:prstGeom prst="rect">
            <a:avLst/>
          </a:prstGeom>
          <a:noFill/>
          <a:ln w="19050">
            <a:solidFill>
              <a:schemeClr val="tx1"/>
            </a:solidFill>
          </a:ln>
        </p:spPr>
        <p:txBody>
          <a:bodyPr wrap="square" rtlCol="0">
            <a:spAutoFit/>
          </a:bodyPr>
          <a:lstStyle/>
          <a:p>
            <a:pPr algn="ctr"/>
            <a:r>
              <a:rPr lang="en-US" dirty="0"/>
              <a:t>159.0</a:t>
            </a:r>
          </a:p>
        </p:txBody>
      </p:sp>
      <p:sp>
        <p:nvSpPr>
          <p:cNvPr id="22" name="TextBox 21">
            <a:extLst>
              <a:ext uri="{FF2B5EF4-FFF2-40B4-BE49-F238E27FC236}">
                <a16:creationId xmlns:a16="http://schemas.microsoft.com/office/drawing/2014/main" id="{6ADDD653-0D9E-4C28-B9AA-A5EC9C70C48D}"/>
              </a:ext>
            </a:extLst>
          </p:cNvPr>
          <p:cNvSpPr txBox="1"/>
          <p:nvPr/>
        </p:nvSpPr>
        <p:spPr>
          <a:xfrm>
            <a:off x="5813570" y="2799768"/>
            <a:ext cx="805343" cy="369332"/>
          </a:xfrm>
          <a:prstGeom prst="rect">
            <a:avLst/>
          </a:prstGeom>
          <a:noFill/>
          <a:ln w="19050">
            <a:solidFill>
              <a:schemeClr val="tx1"/>
            </a:solidFill>
          </a:ln>
        </p:spPr>
        <p:txBody>
          <a:bodyPr wrap="square" rtlCol="0">
            <a:spAutoFit/>
          </a:bodyPr>
          <a:lstStyle/>
          <a:p>
            <a:pPr algn="ctr"/>
            <a:r>
              <a:rPr lang="en-US" dirty="0"/>
              <a:t>175.0</a:t>
            </a:r>
          </a:p>
        </p:txBody>
      </p:sp>
      <p:sp>
        <p:nvSpPr>
          <p:cNvPr id="23" name="Equals 22">
            <a:extLst>
              <a:ext uri="{FF2B5EF4-FFF2-40B4-BE49-F238E27FC236}">
                <a16:creationId xmlns:a16="http://schemas.microsoft.com/office/drawing/2014/main" id="{F5C2594E-7B1B-4838-B508-BCB1347B1890}"/>
              </a:ext>
            </a:extLst>
          </p:cNvPr>
          <p:cNvSpPr/>
          <p:nvPr/>
        </p:nvSpPr>
        <p:spPr>
          <a:xfrm>
            <a:off x="6674840" y="2149249"/>
            <a:ext cx="914400" cy="914400"/>
          </a:xfrm>
          <a:prstGeom prst="mathEqual">
            <a:avLst/>
          </a:prstGeom>
          <a:solidFill>
            <a:srgbClr val="00206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Arrow: Right 23">
            <a:extLst>
              <a:ext uri="{FF2B5EF4-FFF2-40B4-BE49-F238E27FC236}">
                <a16:creationId xmlns:a16="http://schemas.microsoft.com/office/drawing/2014/main" id="{85FCFE02-89D5-45A4-963F-C5760A3E0444}"/>
              </a:ext>
            </a:extLst>
          </p:cNvPr>
          <p:cNvSpPr/>
          <p:nvPr/>
        </p:nvSpPr>
        <p:spPr>
          <a:xfrm>
            <a:off x="4637868" y="1933762"/>
            <a:ext cx="978408" cy="484632"/>
          </a:xfrm>
          <a:prstGeom prst="rightArrow">
            <a:avLst/>
          </a:prstGeom>
          <a:solidFill>
            <a:srgbClr val="00206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Right 24">
            <a:extLst>
              <a:ext uri="{FF2B5EF4-FFF2-40B4-BE49-F238E27FC236}">
                <a16:creationId xmlns:a16="http://schemas.microsoft.com/office/drawing/2014/main" id="{E80A6D29-C045-487E-A215-7ED1E525D107}"/>
              </a:ext>
            </a:extLst>
          </p:cNvPr>
          <p:cNvSpPr/>
          <p:nvPr/>
        </p:nvSpPr>
        <p:spPr>
          <a:xfrm rot="5400000">
            <a:off x="9259429" y="2239864"/>
            <a:ext cx="1128155" cy="805343"/>
          </a:xfrm>
          <a:prstGeom prst="rightArrow">
            <a:avLst/>
          </a:prstGeom>
          <a:solidFill>
            <a:srgbClr val="00206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DC27AB7B-98D3-4029-AC1B-4065735D7863}"/>
              </a:ext>
            </a:extLst>
          </p:cNvPr>
          <p:cNvSpPr txBox="1"/>
          <p:nvPr/>
        </p:nvSpPr>
        <p:spPr>
          <a:xfrm>
            <a:off x="7892565" y="2006284"/>
            <a:ext cx="1329808" cy="1200329"/>
          </a:xfrm>
          <a:prstGeom prst="rect">
            <a:avLst/>
          </a:prstGeom>
          <a:noFill/>
          <a:ln w="19050">
            <a:solidFill>
              <a:schemeClr val="tx1"/>
            </a:solidFill>
          </a:ln>
        </p:spPr>
        <p:txBody>
          <a:bodyPr wrap="square" rtlCol="0">
            <a:spAutoFit/>
          </a:bodyPr>
          <a:lstStyle/>
          <a:p>
            <a:pPr algn="ctr"/>
            <a:r>
              <a:rPr lang="en-US" dirty="0"/>
              <a:t>Increase in Average Residential Tax Bill</a:t>
            </a:r>
          </a:p>
        </p:txBody>
      </p:sp>
    </p:spTree>
    <p:extLst>
      <p:ext uri="{BB962C8B-B14F-4D97-AF65-F5344CB8AC3E}">
        <p14:creationId xmlns:p14="http://schemas.microsoft.com/office/powerpoint/2010/main" val="1137870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04"/>
            <a:ext cx="10515600" cy="348115"/>
          </a:xfrm>
        </p:spPr>
        <p:txBody>
          <a:bodyPr>
            <a:normAutofit fontScale="90000"/>
          </a:bodyPr>
          <a:lstStyle/>
          <a:p>
            <a:r>
              <a:rPr lang="en-US" sz="3200" b="1" dirty="0">
                <a:latin typeface="+mn-lt"/>
                <a:cs typeface="Arial" panose="020B0604020202020204" pitchFamily="34" charset="0"/>
              </a:rPr>
              <a:t>What will happen to the average tax bill if each classification maintains the same levy share (% of total levy) as FY 2021?</a:t>
            </a:r>
          </a:p>
        </p:txBody>
      </p:sp>
      <p:pic>
        <p:nvPicPr>
          <p:cNvPr id="4" name="Picture 3"/>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0863879" y="5678605"/>
            <a:ext cx="979842" cy="995494"/>
          </a:xfrm>
          <a:prstGeom prst="rect">
            <a:avLst/>
          </a:prstGeom>
        </p:spPr>
      </p:pic>
      <p:cxnSp>
        <p:nvCxnSpPr>
          <p:cNvPr id="12" name="Straight Connector 11"/>
          <p:cNvCxnSpPr/>
          <p:nvPr/>
        </p:nvCxnSpPr>
        <p:spPr>
          <a:xfrm>
            <a:off x="724486" y="6281225"/>
            <a:ext cx="1007246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24486" y="5911893"/>
            <a:ext cx="9959926" cy="369332"/>
          </a:xfrm>
          <a:prstGeom prst="rect">
            <a:avLst/>
          </a:prstGeom>
          <a:noFill/>
        </p:spPr>
        <p:txBody>
          <a:bodyPr wrap="square" rtlCol="0">
            <a:spAutoFit/>
          </a:bodyPr>
          <a:lstStyle/>
          <a:p>
            <a:r>
              <a:rPr lang="en-US" b="1" i="1" dirty="0">
                <a:solidFill>
                  <a:schemeClr val="accent1">
                    <a:lumMod val="75000"/>
                  </a:schemeClr>
                </a:solidFill>
                <a:latin typeface="Arial" panose="020B0604020202020204" pitchFamily="34" charset="0"/>
                <a:cs typeface="Arial" panose="020B0604020202020204" pitchFamily="34" charset="0"/>
              </a:rPr>
              <a:t>Town of Andover </a:t>
            </a:r>
          </a:p>
        </p:txBody>
      </p:sp>
      <p:sp>
        <p:nvSpPr>
          <p:cNvPr id="14" name="TextBox 13"/>
          <p:cNvSpPr txBox="1"/>
          <p:nvPr/>
        </p:nvSpPr>
        <p:spPr>
          <a:xfrm>
            <a:off x="724486" y="6281225"/>
            <a:ext cx="9959926" cy="338554"/>
          </a:xfrm>
          <a:prstGeom prst="rect">
            <a:avLst/>
          </a:prstGeom>
          <a:noFill/>
        </p:spPr>
        <p:txBody>
          <a:bodyPr wrap="square" rtlCol="0">
            <a:spAutoFit/>
          </a:bodyPr>
          <a:lstStyle/>
          <a:p>
            <a:pPr algn="r"/>
            <a:r>
              <a:rPr lang="en-US" sz="1600" b="1" i="1" dirty="0">
                <a:solidFill>
                  <a:schemeClr val="accent1">
                    <a:lumMod val="75000"/>
                  </a:schemeClr>
                </a:solidFill>
                <a:latin typeface="Arial" panose="020B0604020202020204" pitchFamily="34" charset="0"/>
                <a:cs typeface="Arial" panose="020B0604020202020204" pitchFamily="34" charset="0"/>
              </a:rPr>
              <a:t>FY 2022 Tax Overview</a:t>
            </a:r>
          </a:p>
        </p:txBody>
      </p:sp>
      <p:sp>
        <p:nvSpPr>
          <p:cNvPr id="10" name="Title 1">
            <a:extLst>
              <a:ext uri="{FF2B5EF4-FFF2-40B4-BE49-F238E27FC236}">
                <a16:creationId xmlns:a16="http://schemas.microsoft.com/office/drawing/2014/main" id="{1418E09F-E9B2-4375-B7F4-2B349EB70EFE}"/>
              </a:ext>
            </a:extLst>
          </p:cNvPr>
          <p:cNvSpPr txBox="1">
            <a:spLocks/>
          </p:cNvSpPr>
          <p:nvPr/>
        </p:nvSpPr>
        <p:spPr>
          <a:xfrm>
            <a:off x="724486" y="676594"/>
            <a:ext cx="10515600" cy="460203"/>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dirty="0">
              <a:latin typeface="+mn-lt"/>
              <a:cs typeface="Arial" panose="020B0604020202020204" pitchFamily="34" charset="0"/>
            </a:endParaRPr>
          </a:p>
        </p:txBody>
      </p:sp>
      <p:pic>
        <p:nvPicPr>
          <p:cNvPr id="5" name="Picture 4">
            <a:extLst>
              <a:ext uri="{FF2B5EF4-FFF2-40B4-BE49-F238E27FC236}">
                <a16:creationId xmlns:a16="http://schemas.microsoft.com/office/drawing/2014/main" id="{BAA7A1FD-F576-4054-9492-F4B32B128B27}"/>
              </a:ext>
            </a:extLst>
          </p:cNvPr>
          <p:cNvPicPr>
            <a:picLocks noChangeAspect="1"/>
          </p:cNvPicPr>
          <p:nvPr/>
        </p:nvPicPr>
        <p:blipFill>
          <a:blip r:embed="rId3"/>
          <a:stretch>
            <a:fillRect/>
          </a:stretch>
        </p:blipFill>
        <p:spPr>
          <a:xfrm>
            <a:off x="804279" y="3940550"/>
            <a:ext cx="10334411" cy="1526390"/>
          </a:xfrm>
          <a:prstGeom prst="rect">
            <a:avLst/>
          </a:prstGeom>
        </p:spPr>
      </p:pic>
      <p:sp>
        <p:nvSpPr>
          <p:cNvPr id="7" name="Oval 6">
            <a:extLst>
              <a:ext uri="{FF2B5EF4-FFF2-40B4-BE49-F238E27FC236}">
                <a16:creationId xmlns:a16="http://schemas.microsoft.com/office/drawing/2014/main" id="{1594FDCA-D725-40D4-83C5-FEB8156C6675}"/>
              </a:ext>
            </a:extLst>
          </p:cNvPr>
          <p:cNvSpPr/>
          <p:nvPr/>
        </p:nvSpPr>
        <p:spPr>
          <a:xfrm>
            <a:off x="4366519" y="3625689"/>
            <a:ext cx="1604965" cy="2248393"/>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2ACC4292-9E1F-458D-92C3-9C06DF4FD5F1}"/>
              </a:ext>
            </a:extLst>
          </p:cNvPr>
          <p:cNvCxnSpPr>
            <a:cxnSpLocks/>
          </p:cNvCxnSpPr>
          <p:nvPr/>
        </p:nvCxnSpPr>
        <p:spPr>
          <a:xfrm flipV="1">
            <a:off x="5392010" y="2029378"/>
            <a:ext cx="1232965" cy="1640021"/>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09B4BF15-EECD-4E0B-BCC8-42ED6BCB72E5}"/>
              </a:ext>
            </a:extLst>
          </p:cNvPr>
          <p:cNvSpPr txBox="1"/>
          <p:nvPr/>
        </p:nvSpPr>
        <p:spPr>
          <a:xfrm>
            <a:off x="724486" y="1268361"/>
            <a:ext cx="3835715" cy="2246769"/>
          </a:xfrm>
          <a:prstGeom prst="rect">
            <a:avLst/>
          </a:prstGeom>
          <a:noFill/>
        </p:spPr>
        <p:txBody>
          <a:bodyPr wrap="square" rtlCol="0">
            <a:spAutoFit/>
          </a:bodyPr>
          <a:lstStyle/>
          <a:p>
            <a:r>
              <a:rPr lang="en-US" sz="2800" dirty="0"/>
              <a:t>The shift would have to be increased from 159 to 171.5.  The increase in the average residential tax bill would be 4.2%</a:t>
            </a:r>
          </a:p>
        </p:txBody>
      </p:sp>
      <p:pic>
        <p:nvPicPr>
          <p:cNvPr id="3" name="Picture 2">
            <a:extLst>
              <a:ext uri="{FF2B5EF4-FFF2-40B4-BE49-F238E27FC236}">
                <a16:creationId xmlns:a16="http://schemas.microsoft.com/office/drawing/2014/main" id="{C5E7A5C9-86DB-4A15-957B-A7440D5AC403}"/>
              </a:ext>
            </a:extLst>
          </p:cNvPr>
          <p:cNvPicPr>
            <a:picLocks noChangeAspect="1"/>
          </p:cNvPicPr>
          <p:nvPr/>
        </p:nvPicPr>
        <p:blipFill>
          <a:blip r:embed="rId4"/>
          <a:stretch>
            <a:fillRect/>
          </a:stretch>
        </p:blipFill>
        <p:spPr>
          <a:xfrm>
            <a:off x="6694109" y="1618347"/>
            <a:ext cx="5056679" cy="1071441"/>
          </a:xfrm>
          <a:prstGeom prst="rect">
            <a:avLst/>
          </a:prstGeom>
        </p:spPr>
      </p:pic>
    </p:spTree>
    <p:extLst>
      <p:ext uri="{BB962C8B-B14F-4D97-AF65-F5344CB8AC3E}">
        <p14:creationId xmlns:p14="http://schemas.microsoft.com/office/powerpoint/2010/main" val="194327128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Custom 5">
      <a:dk1>
        <a:srgbClr val="023160"/>
      </a:dk1>
      <a:lt1>
        <a:sysClr val="window" lastClr="FFFFFF"/>
      </a:lt1>
      <a:dk2>
        <a:srgbClr val="44546A"/>
      </a:dk2>
      <a:lt2>
        <a:srgbClr val="E7E6E6"/>
      </a:lt2>
      <a:accent1>
        <a:srgbClr val="4472C4"/>
      </a:accent1>
      <a:accent2>
        <a:srgbClr val="FFC000"/>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26816</TotalTime>
  <Words>903</Words>
  <Application>Microsoft Office PowerPoint</Application>
  <PresentationFormat>Widescreen</PresentationFormat>
  <Paragraphs>97</Paragraphs>
  <Slides>14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Calibrii</vt:lpstr>
      <vt:lpstr>1_Office Theme</vt:lpstr>
      <vt:lpstr>Office Theme</vt:lpstr>
      <vt:lpstr>Understanding FY 2022 Tax Increase</vt:lpstr>
      <vt:lpstr>PowerPoint Presentation</vt:lpstr>
      <vt:lpstr> How Values &amp; Assessments Impact the Average Tax Bills </vt:lpstr>
      <vt:lpstr> How Values &amp; Assessments Impact the Average Tax Bills </vt:lpstr>
      <vt:lpstr>FY 2022 Changes in Values in Andover </vt:lpstr>
      <vt:lpstr>How the changes in values impact each classifications percentage share of the total levy (levy share)</vt:lpstr>
      <vt:lpstr>What would happen to the average single family tax bill in FY 2022 if we kept the current shift? (159/175)</vt:lpstr>
      <vt:lpstr>What would happen to the average residential tax bill if the Board votes to change the shift?</vt:lpstr>
      <vt:lpstr>What will happen to the average tax bill if each classification maintains the same levy share (% of total levy) as FY 2021?</vt:lpstr>
      <vt:lpstr>How does this compare to initial projection?</vt:lpstr>
      <vt:lpstr>Has this happened before?</vt:lpstr>
      <vt:lpstr>Applying the Max Shift – 175.0</vt:lpstr>
      <vt:lpstr>The Tax Rate, Spending and Excess Levy Capacity </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 Board/Town Manager  Goals and objectives</dc:title>
  <dc:creator>Patrick Lawlor</dc:creator>
  <cp:lastModifiedBy>Andrew Flanagan</cp:lastModifiedBy>
  <cp:revision>139</cp:revision>
  <cp:lastPrinted>2021-11-14T21:55:02Z</cp:lastPrinted>
  <dcterms:created xsi:type="dcterms:W3CDTF">2019-11-15T19:32:47Z</dcterms:created>
  <dcterms:modified xsi:type="dcterms:W3CDTF">2021-12-01T23:44:49Z</dcterms:modified>
</cp:coreProperties>
</file>