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media/image19.jpg" ContentType="image/jpg"/>
  <Override PartName="/ppt/media/image20.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12"/>
  </p:handoutMasterIdLst>
  <p:sldIdLst>
    <p:sldId id="256" r:id="rId2"/>
    <p:sldId id="257" r:id="rId3"/>
    <p:sldId id="277" r:id="rId4"/>
    <p:sldId id="278" r:id="rId5"/>
    <p:sldId id="272" r:id="rId6"/>
    <p:sldId id="283" r:id="rId7"/>
    <p:sldId id="279" r:id="rId8"/>
    <p:sldId id="275" r:id="rId9"/>
    <p:sldId id="260" r:id="rId10"/>
    <p:sldId id="273" r:id="rId11"/>
  </p:sldIdLst>
  <p:sldSz cx="15544800" cy="10058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278"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Home Price 2022</c:v>
                </c:pt>
              </c:strCache>
            </c:strRef>
          </c:tx>
          <c:spPr>
            <a:solidFill>
              <a:schemeClr val="accent6">
                <a:lumMod val="75000"/>
              </a:schemeClr>
            </a:solidFill>
            <a:ln>
              <a:noFill/>
            </a:ln>
            <a:effectLst/>
          </c:spPr>
          <c:invertIfNegative val="0"/>
          <c:cat>
            <c:strRef>
              <c:f>Sheet1!$A$2:$A$6</c:f>
              <c:strCache>
                <c:ptCount val="5"/>
                <c:pt idx="0">
                  <c:v>Andover</c:v>
                </c:pt>
                <c:pt idx="1">
                  <c:v>Lawrence</c:v>
                </c:pt>
                <c:pt idx="2">
                  <c:v>Merrimack Valley</c:v>
                </c:pt>
                <c:pt idx="3">
                  <c:v>Commonwealth of MA</c:v>
                </c:pt>
                <c:pt idx="4">
                  <c:v>United States</c:v>
                </c:pt>
              </c:strCache>
            </c:strRef>
          </c:cat>
          <c:val>
            <c:numRef>
              <c:f>Sheet1!$B$2:$B$6</c:f>
              <c:numCache>
                <c:formatCode>"$"#,##0_);[Red]\("$"#,##0\)</c:formatCode>
                <c:ptCount val="5"/>
                <c:pt idx="0">
                  <c:v>827000</c:v>
                </c:pt>
                <c:pt idx="1">
                  <c:v>490000</c:v>
                </c:pt>
                <c:pt idx="2">
                  <c:v>595000</c:v>
                </c:pt>
                <c:pt idx="3">
                  <c:v>470000</c:v>
                </c:pt>
                <c:pt idx="4">
                  <c:v>428000</c:v>
                </c:pt>
              </c:numCache>
            </c:numRef>
          </c:val>
          <c:extLst>
            <c:ext xmlns:c16="http://schemas.microsoft.com/office/drawing/2014/chart" uri="{C3380CC4-5D6E-409C-BE32-E72D297353CC}">
              <c16:uniqueId val="{00000000-DD2C-45C9-924C-202A2A459199}"/>
            </c:ext>
          </c:extLst>
        </c:ser>
        <c:dLbls>
          <c:showLegendKey val="0"/>
          <c:showVal val="0"/>
          <c:showCatName val="0"/>
          <c:showSerName val="0"/>
          <c:showPercent val="0"/>
          <c:showBubbleSize val="0"/>
        </c:dLbls>
        <c:gapWidth val="219"/>
        <c:overlap val="-27"/>
        <c:axId val="180282728"/>
        <c:axId val="180284696"/>
      </c:barChart>
      <c:catAx>
        <c:axId val="18028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284696"/>
        <c:crosses val="autoZero"/>
        <c:auto val="1"/>
        <c:lblAlgn val="ctr"/>
        <c:lblOffset val="100"/>
        <c:noMultiLvlLbl val="0"/>
      </c:catAx>
      <c:valAx>
        <c:axId val="1802846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282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250" cy="351848"/>
          </a:xfrm>
          <a:prstGeom prst="rect">
            <a:avLst/>
          </a:prstGeom>
        </p:spPr>
        <p:txBody>
          <a:bodyPr vert="horz" lIns="58238" tIns="29119" rIns="58238" bIns="29119" rtlCol="0"/>
          <a:lstStyle>
            <a:lvl1pPr algn="l">
              <a:defRPr sz="800"/>
            </a:lvl1pPr>
          </a:lstStyle>
          <a:p>
            <a:endParaRPr lang="en-US"/>
          </a:p>
        </p:txBody>
      </p:sp>
      <p:sp>
        <p:nvSpPr>
          <p:cNvPr id="3" name="Date Placeholder 2"/>
          <p:cNvSpPr>
            <a:spLocks noGrp="1"/>
          </p:cNvSpPr>
          <p:nvPr>
            <p:ph type="dt" sz="quarter" idx="1"/>
          </p:nvPr>
        </p:nvSpPr>
        <p:spPr>
          <a:xfrm>
            <a:off x="5266251" y="0"/>
            <a:ext cx="4028250" cy="351848"/>
          </a:xfrm>
          <a:prstGeom prst="rect">
            <a:avLst/>
          </a:prstGeom>
        </p:spPr>
        <p:txBody>
          <a:bodyPr vert="horz" lIns="58238" tIns="29119" rIns="58238" bIns="29119" rtlCol="0"/>
          <a:lstStyle>
            <a:lvl1pPr algn="r">
              <a:defRPr sz="800"/>
            </a:lvl1pPr>
          </a:lstStyle>
          <a:p>
            <a:fld id="{7668708F-0450-4F48-B3FA-6250B33820B1}" type="datetimeFigureOut">
              <a:rPr lang="en-US" smtClean="0"/>
              <a:t>4/3/2023</a:t>
            </a:fld>
            <a:endParaRPr lang="en-US"/>
          </a:p>
        </p:txBody>
      </p:sp>
      <p:sp>
        <p:nvSpPr>
          <p:cNvPr id="4" name="Footer Placeholder 3"/>
          <p:cNvSpPr>
            <a:spLocks noGrp="1"/>
          </p:cNvSpPr>
          <p:nvPr>
            <p:ph type="ftr" sz="quarter" idx="2"/>
          </p:nvPr>
        </p:nvSpPr>
        <p:spPr>
          <a:xfrm>
            <a:off x="1" y="6658552"/>
            <a:ext cx="4028250" cy="351848"/>
          </a:xfrm>
          <a:prstGeom prst="rect">
            <a:avLst/>
          </a:prstGeom>
        </p:spPr>
        <p:txBody>
          <a:bodyPr vert="horz" lIns="58238" tIns="29119" rIns="58238" bIns="29119" rtlCol="0" anchor="b"/>
          <a:lstStyle>
            <a:lvl1pPr algn="l">
              <a:defRPr sz="800"/>
            </a:lvl1pPr>
          </a:lstStyle>
          <a:p>
            <a:endParaRPr lang="en-US"/>
          </a:p>
        </p:txBody>
      </p:sp>
      <p:sp>
        <p:nvSpPr>
          <p:cNvPr id="5" name="Slide Number Placeholder 4"/>
          <p:cNvSpPr>
            <a:spLocks noGrp="1"/>
          </p:cNvSpPr>
          <p:nvPr>
            <p:ph type="sldNum" sz="quarter" idx="3"/>
          </p:nvPr>
        </p:nvSpPr>
        <p:spPr>
          <a:xfrm>
            <a:off x="5266251" y="6658552"/>
            <a:ext cx="4028250" cy="351848"/>
          </a:xfrm>
          <a:prstGeom prst="rect">
            <a:avLst/>
          </a:prstGeom>
        </p:spPr>
        <p:txBody>
          <a:bodyPr vert="horz" lIns="58238" tIns="29119" rIns="58238" bIns="29119" rtlCol="0" anchor="b"/>
          <a:lstStyle>
            <a:lvl1pPr algn="r">
              <a:defRPr sz="800"/>
            </a:lvl1pPr>
          </a:lstStyle>
          <a:p>
            <a:fld id="{B920F2C0-FC95-4A79-95CC-1DE6834A01E4}" type="slidenum">
              <a:rPr lang="en-US" smtClean="0"/>
              <a:t>‹#›</a:t>
            </a:fld>
            <a:endParaRPr lang="en-US"/>
          </a:p>
        </p:txBody>
      </p:sp>
    </p:spTree>
    <p:extLst>
      <p:ext uri="{BB962C8B-B14F-4D97-AF65-F5344CB8AC3E}">
        <p14:creationId xmlns:p14="http://schemas.microsoft.com/office/powerpoint/2010/main" val="22993050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331720" y="5632704"/>
            <a:ext cx="1088136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263662"/>
            <a:ext cx="1774189" cy="641350"/>
          </a:xfrm>
          <a:custGeom>
            <a:avLst/>
            <a:gdLst/>
            <a:ahLst/>
            <a:cxnLst/>
            <a:rect l="l" t="t" r="r" b="b"/>
            <a:pathLst>
              <a:path w="1774189" h="641350">
                <a:moveTo>
                  <a:pt x="0" y="641083"/>
                </a:moveTo>
                <a:lnTo>
                  <a:pt x="1773936" y="641083"/>
                </a:lnTo>
                <a:lnTo>
                  <a:pt x="1773936" y="0"/>
                </a:lnTo>
                <a:lnTo>
                  <a:pt x="0" y="0"/>
                </a:lnTo>
                <a:lnTo>
                  <a:pt x="0" y="641083"/>
                </a:lnTo>
                <a:close/>
              </a:path>
            </a:pathLst>
          </a:custGeom>
          <a:solidFill>
            <a:srgbClr val="5F606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sz="half" idx="2"/>
          </p:nvPr>
        </p:nvSpPr>
        <p:spPr>
          <a:xfrm>
            <a:off x="1850644" y="2133092"/>
            <a:ext cx="5306059" cy="551180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4" name="Holder 4"/>
          <p:cNvSpPr>
            <a:spLocks noGrp="1"/>
          </p:cNvSpPr>
          <p:nvPr>
            <p:ph sz="half" idx="3"/>
          </p:nvPr>
        </p:nvSpPr>
        <p:spPr>
          <a:xfrm>
            <a:off x="8407400" y="2133092"/>
            <a:ext cx="5454650" cy="6289040"/>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978020" y="935228"/>
            <a:ext cx="7588758" cy="391159"/>
          </a:xfrm>
          <a:prstGeom prst="rect">
            <a:avLst/>
          </a:prstGeom>
        </p:spPr>
        <p:txBody>
          <a:bodyPr wrap="square" lIns="0" tIns="0" rIns="0" bIns="0">
            <a:spAutoFit/>
          </a:bodyPr>
          <a:lstStyle>
            <a:lvl1pPr>
              <a:defRPr sz="2400" b="0" i="0">
                <a:solidFill>
                  <a:schemeClr val="tx1"/>
                </a:solidFill>
                <a:latin typeface="Calibri"/>
                <a:cs typeface="Calibri"/>
              </a:defRPr>
            </a:lvl1pPr>
          </a:lstStyle>
          <a:p>
            <a:endParaRPr/>
          </a:p>
        </p:txBody>
      </p:sp>
      <p:sp>
        <p:nvSpPr>
          <p:cNvPr id="3" name="Holder 3"/>
          <p:cNvSpPr>
            <a:spLocks noGrp="1"/>
          </p:cNvSpPr>
          <p:nvPr>
            <p:ph type="body" idx="1"/>
          </p:nvPr>
        </p:nvSpPr>
        <p:spPr>
          <a:xfrm>
            <a:off x="450850" y="2194560"/>
            <a:ext cx="14643100" cy="7016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285232" y="9354312"/>
            <a:ext cx="4974336"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77240" y="9354312"/>
            <a:ext cx="3575304"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4/3/2023</a:t>
            </a:fld>
            <a:endParaRPr lang="en-US"/>
          </a:p>
        </p:txBody>
      </p:sp>
      <p:sp>
        <p:nvSpPr>
          <p:cNvPr id="6" name="Holder 6"/>
          <p:cNvSpPr>
            <a:spLocks noGrp="1"/>
          </p:cNvSpPr>
          <p:nvPr>
            <p:ph type="sldNum" sz="quarter" idx="7"/>
          </p:nvPr>
        </p:nvSpPr>
        <p:spPr>
          <a:xfrm>
            <a:off x="11192256" y="9354312"/>
            <a:ext cx="3575304"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ndoverma.gov/692/Housing" TargetMode="External"/><Relationship Id="rId2" Type="http://schemas.openxmlformats.org/officeDocument/2006/relationships/hyperlink" Target="mailto:Lisa.Schwarz@andoverma.us" TargetMode="External"/><Relationship Id="rId1" Type="http://schemas.openxmlformats.org/officeDocument/2006/relationships/slideLayout" Target="../slideLayouts/slideLayout3.xml"/><Relationship Id="rId4" Type="http://schemas.openxmlformats.org/officeDocument/2006/relationships/hyperlink" Target="https://www.ecode360.com/15582155"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4810125" cy="10058400"/>
          </a:xfrm>
          <a:custGeom>
            <a:avLst/>
            <a:gdLst/>
            <a:ahLst/>
            <a:cxnLst/>
            <a:rect l="l" t="t" r="r" b="b"/>
            <a:pathLst>
              <a:path w="4810125" h="10058400">
                <a:moveTo>
                  <a:pt x="0" y="10058399"/>
                </a:moveTo>
                <a:lnTo>
                  <a:pt x="4809743" y="10058399"/>
                </a:lnTo>
                <a:lnTo>
                  <a:pt x="4809743" y="0"/>
                </a:lnTo>
                <a:lnTo>
                  <a:pt x="0" y="0"/>
                </a:lnTo>
                <a:lnTo>
                  <a:pt x="0" y="10058399"/>
                </a:lnTo>
                <a:close/>
              </a:path>
            </a:pathLst>
          </a:custGeom>
          <a:solidFill>
            <a:srgbClr val="004F3A">
              <a:alpha val="85098"/>
            </a:srgbClr>
          </a:solidFill>
        </p:spPr>
        <p:txBody>
          <a:bodyPr wrap="square" lIns="0" tIns="0" rIns="0" bIns="0" rtlCol="0"/>
          <a:lstStyle/>
          <a:p>
            <a:endParaRPr/>
          </a:p>
        </p:txBody>
      </p:sp>
      <p:sp>
        <p:nvSpPr>
          <p:cNvPr id="5" name="object 5"/>
          <p:cNvSpPr txBox="1"/>
          <p:nvPr/>
        </p:nvSpPr>
        <p:spPr>
          <a:xfrm>
            <a:off x="762000" y="275976"/>
            <a:ext cx="3812540" cy="2228815"/>
          </a:xfrm>
          <a:prstGeom prst="rect">
            <a:avLst/>
          </a:prstGeom>
        </p:spPr>
        <p:txBody>
          <a:bodyPr vert="horz" wrap="square" lIns="0" tIns="12700" rIns="0" bIns="0" rtlCol="0">
            <a:spAutoFit/>
          </a:bodyPr>
          <a:lstStyle/>
          <a:p>
            <a:pPr marL="12700" marR="5080">
              <a:lnSpc>
                <a:spcPct val="100000"/>
              </a:lnSpc>
              <a:spcBef>
                <a:spcPts val="100"/>
              </a:spcBef>
            </a:pPr>
            <a:r>
              <a:rPr lang="en-US" sz="4800" spc="-5" dirty="0">
                <a:solidFill>
                  <a:srgbClr val="FFFFFF"/>
                </a:solidFill>
                <a:latin typeface="Trebuchet MS"/>
                <a:cs typeface="Trebuchet MS"/>
              </a:rPr>
              <a:t>Affordable Housing in Andover MA</a:t>
            </a:r>
            <a:endParaRPr sz="4800" dirty="0">
              <a:latin typeface="Trebuchet MS"/>
              <a:cs typeface="Trebuchet MS"/>
            </a:endParaRPr>
          </a:p>
        </p:txBody>
      </p:sp>
      <p:sp>
        <p:nvSpPr>
          <p:cNvPr id="6" name="object 6"/>
          <p:cNvSpPr/>
          <p:nvPr/>
        </p:nvSpPr>
        <p:spPr>
          <a:xfrm>
            <a:off x="585216" y="2995167"/>
            <a:ext cx="3657600" cy="0"/>
          </a:xfrm>
          <a:custGeom>
            <a:avLst/>
            <a:gdLst/>
            <a:ahLst/>
            <a:cxnLst/>
            <a:rect l="l" t="t" r="r" b="b"/>
            <a:pathLst>
              <a:path w="3657600">
                <a:moveTo>
                  <a:pt x="0" y="0"/>
                </a:moveTo>
                <a:lnTo>
                  <a:pt x="3657600" y="0"/>
                </a:lnTo>
              </a:path>
            </a:pathLst>
          </a:custGeom>
          <a:ln w="101600">
            <a:solidFill>
              <a:srgbClr val="96C03D"/>
            </a:solidFill>
          </a:ln>
        </p:spPr>
        <p:txBody>
          <a:bodyPr wrap="square" lIns="0" tIns="0" rIns="0" bIns="0" rtlCol="0"/>
          <a:lstStyle/>
          <a:p>
            <a:endParaRPr/>
          </a:p>
        </p:txBody>
      </p:sp>
      <p:sp>
        <p:nvSpPr>
          <p:cNvPr id="8" name="object 8"/>
          <p:cNvSpPr txBox="1"/>
          <p:nvPr/>
        </p:nvSpPr>
        <p:spPr>
          <a:xfrm>
            <a:off x="762000" y="8686800"/>
            <a:ext cx="1503045" cy="659155"/>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Calibri"/>
                <a:cs typeface="Calibri"/>
              </a:rPr>
              <a:t>Prepared</a:t>
            </a:r>
            <a:r>
              <a:rPr sz="1400" spc="-10" dirty="0">
                <a:solidFill>
                  <a:srgbClr val="FFFFFF"/>
                </a:solidFill>
                <a:latin typeface="Calibri"/>
                <a:cs typeface="Calibri"/>
              </a:rPr>
              <a:t> </a:t>
            </a:r>
            <a:r>
              <a:rPr lang="en-US" sz="1400" spc="-15" dirty="0">
                <a:solidFill>
                  <a:srgbClr val="FFFFFF"/>
                </a:solidFill>
                <a:latin typeface="Calibri"/>
                <a:cs typeface="Calibri"/>
              </a:rPr>
              <a:t>by</a:t>
            </a:r>
            <a:endParaRPr sz="1400" dirty="0">
              <a:latin typeface="Calibri"/>
              <a:cs typeface="Calibri"/>
            </a:endParaRPr>
          </a:p>
          <a:p>
            <a:pPr marL="12700" marR="5080">
              <a:lnSpc>
                <a:spcPct val="100000"/>
              </a:lnSpc>
            </a:pPr>
            <a:r>
              <a:rPr lang="en-US" sz="1400" spc="-15" dirty="0">
                <a:solidFill>
                  <a:srgbClr val="FFFFFF"/>
                </a:solidFill>
                <a:latin typeface="Calibri"/>
                <a:cs typeface="Calibri"/>
              </a:rPr>
              <a:t>Lisa Schwarz</a:t>
            </a:r>
          </a:p>
          <a:p>
            <a:pPr marL="12700" marR="5080">
              <a:lnSpc>
                <a:spcPct val="100000"/>
              </a:lnSpc>
            </a:pPr>
            <a:r>
              <a:rPr sz="1400" spc="-15" dirty="0">
                <a:solidFill>
                  <a:srgbClr val="FFFFFF"/>
                </a:solidFill>
                <a:latin typeface="Calibri"/>
                <a:cs typeface="Calibri"/>
              </a:rPr>
              <a:t>TOWN </a:t>
            </a:r>
            <a:r>
              <a:rPr sz="1400" spc="-5" dirty="0">
                <a:solidFill>
                  <a:srgbClr val="FFFFFF"/>
                </a:solidFill>
                <a:latin typeface="Calibri"/>
                <a:cs typeface="Calibri"/>
              </a:rPr>
              <a:t>OF</a:t>
            </a:r>
            <a:r>
              <a:rPr sz="1400" spc="-80" dirty="0">
                <a:solidFill>
                  <a:srgbClr val="FFFFFF"/>
                </a:solidFill>
                <a:latin typeface="Calibri"/>
                <a:cs typeface="Calibri"/>
              </a:rPr>
              <a:t> </a:t>
            </a:r>
            <a:r>
              <a:rPr sz="1400" spc="-5" dirty="0">
                <a:solidFill>
                  <a:srgbClr val="FFFFFF"/>
                </a:solidFill>
                <a:latin typeface="Calibri"/>
                <a:cs typeface="Calibri"/>
              </a:rPr>
              <a:t>ANDOVER</a:t>
            </a:r>
            <a:endParaRPr sz="1400" dirty="0">
              <a:latin typeface="Calibri"/>
              <a:cs typeface="Calibri"/>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0" y="5711984"/>
            <a:ext cx="6185942" cy="4123961"/>
          </a:xfrm>
          <a:prstGeom prst="rect">
            <a:avLst/>
          </a:prstGeom>
        </p:spPr>
      </p:pic>
      <p:pic>
        <p:nvPicPr>
          <p:cNvPr id="1028" name="Picture 4" descr="http://www.andoverhousing.org/images/stoweCou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06984"/>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bbott Pond Condominiums For Sale in Andover MA - MassNeighborhoods.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7020" y="1031562"/>
            <a:ext cx="5196357" cy="3464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8450" y="1314539"/>
            <a:ext cx="8448549"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a:latin typeface="Trebuchet MS"/>
                <a:cs typeface="Trebuchet MS"/>
              </a:rPr>
              <a:t>Current Day – Affordable Housing in Andover</a:t>
            </a:r>
            <a:endParaRPr sz="3200" dirty="0">
              <a:latin typeface="Trebuchet MS"/>
              <a:cs typeface="Trebuchet MS"/>
            </a:endParaRPr>
          </a:p>
        </p:txBody>
      </p:sp>
      <p:sp>
        <p:nvSpPr>
          <p:cNvPr id="3" name="object 3"/>
          <p:cNvSpPr txBox="1"/>
          <p:nvPr/>
        </p:nvSpPr>
        <p:spPr>
          <a:xfrm>
            <a:off x="1981200" y="2209801"/>
            <a:ext cx="11963400" cy="6924973"/>
          </a:xfrm>
          <a:prstGeom prst="rect">
            <a:avLst/>
          </a:prstGeom>
        </p:spPr>
        <p:txBody>
          <a:bodyPr vert="horz" wrap="square" lIns="0" tIns="12700" rIns="0" bIns="0" rtlCol="0">
            <a:spAutoFit/>
          </a:bodyPr>
          <a:lstStyle/>
          <a:p>
            <a:pPr marL="12700">
              <a:lnSpc>
                <a:spcPct val="100000"/>
              </a:lnSpc>
              <a:spcBef>
                <a:spcPts val="100"/>
              </a:spcBef>
            </a:pPr>
            <a:r>
              <a:rPr lang="en-US" sz="2000" b="1" spc="-20" dirty="0">
                <a:cs typeface="Calibri"/>
              </a:rPr>
              <a:t>What does 13.9% mean?</a:t>
            </a:r>
          </a:p>
          <a:p>
            <a:pPr marL="12700">
              <a:lnSpc>
                <a:spcPct val="100000"/>
              </a:lnSpc>
              <a:spcBef>
                <a:spcPts val="100"/>
              </a:spcBef>
            </a:pPr>
            <a:r>
              <a:rPr lang="en-US" sz="2000" dirty="0"/>
              <a:t>The Subsidized Housing Inventory (SHI) is used to measure a community's stock of low-or moderate-income housing for the purposes of M.G.L. Chapter 40B (Comprehensive Permit Law). While housing developed under Chapter 40B is eligible for inclusion on the inventory, many other types of housing also qualify to count toward a community's affordable housing stock.</a:t>
            </a:r>
          </a:p>
          <a:p>
            <a:pPr marL="12700">
              <a:lnSpc>
                <a:spcPct val="100000"/>
              </a:lnSpc>
              <a:spcBef>
                <a:spcPts val="100"/>
              </a:spcBef>
            </a:pPr>
            <a:endParaRPr lang="en-US" sz="2000" spc="-20" dirty="0">
              <a:cs typeface="Calibri"/>
            </a:endParaRPr>
          </a:p>
          <a:p>
            <a:pPr marL="12700">
              <a:lnSpc>
                <a:spcPct val="100000"/>
              </a:lnSpc>
              <a:spcBef>
                <a:spcPts val="100"/>
              </a:spcBef>
            </a:pPr>
            <a:r>
              <a:rPr lang="en-US" sz="2000" spc="-20" dirty="0">
                <a:cs typeface="Calibri"/>
              </a:rPr>
              <a:t>In Andover, the Commonwealth considers 1713 of our 12324 housing units to “count” towards our SHI.  Once a community is over 10%, then it is much more difficult to use the 40B process to override zoning.  </a:t>
            </a:r>
          </a:p>
          <a:p>
            <a:pPr marL="12700">
              <a:lnSpc>
                <a:spcPct val="100000"/>
              </a:lnSpc>
              <a:spcBef>
                <a:spcPts val="100"/>
              </a:spcBef>
            </a:pPr>
            <a:endParaRPr lang="en-US" sz="2000" b="1" spc="-20" dirty="0">
              <a:cs typeface="Calibri"/>
            </a:endParaRPr>
          </a:p>
          <a:p>
            <a:pPr marL="12700">
              <a:spcBef>
                <a:spcPts val="100"/>
              </a:spcBef>
            </a:pPr>
            <a:r>
              <a:rPr lang="en-US" sz="2000" b="1" spc="-20" dirty="0">
                <a:cs typeface="Calibri"/>
              </a:rPr>
              <a:t>What is Median Household Income? </a:t>
            </a:r>
            <a:r>
              <a:rPr lang="en-US" sz="2000" spc="-20" dirty="0">
                <a:cs typeface="Calibri"/>
              </a:rPr>
              <a:t>It</a:t>
            </a:r>
            <a:r>
              <a:rPr lang="en-US" sz="2000" b="1" spc="-20" dirty="0">
                <a:cs typeface="Calibri"/>
              </a:rPr>
              <a:t> </a:t>
            </a:r>
            <a:r>
              <a:rPr lang="en-US" sz="2000" dirty="0"/>
              <a:t>includes the income of the householder and all other individuals 15 years old and over in the household, whether they are related to the householder or not.  Median is </a:t>
            </a:r>
            <a:r>
              <a:rPr lang="en-US" sz="2000" u="sng" dirty="0"/>
              <a:t>not</a:t>
            </a:r>
            <a:r>
              <a:rPr lang="en-US" sz="2000" dirty="0"/>
              <a:t> the average, median divides the income distribution into two equal parts: one-half of the cases falling below the median income and one-half above the median income. </a:t>
            </a:r>
          </a:p>
          <a:p>
            <a:pPr marL="12700">
              <a:spcBef>
                <a:spcPts val="100"/>
              </a:spcBef>
            </a:pPr>
            <a:endParaRPr lang="en-US" sz="2000" b="1" spc="-20" dirty="0">
              <a:cs typeface="Calibri"/>
            </a:endParaRPr>
          </a:p>
          <a:p>
            <a:pPr marL="12700">
              <a:spcBef>
                <a:spcPts val="100"/>
              </a:spcBef>
            </a:pPr>
            <a:r>
              <a:rPr lang="en-US" sz="2000" b="1" spc="-20" dirty="0">
                <a:cs typeface="Calibri"/>
              </a:rPr>
              <a:t>What is Andover’s Median Household Income? </a:t>
            </a:r>
            <a:r>
              <a:rPr lang="en-US" sz="2000" spc="-20" dirty="0">
                <a:cs typeface="Calibri"/>
              </a:rPr>
              <a:t>According to the Merrimack Valley Planning Commission Data Source Andover’s current median household income i</a:t>
            </a:r>
            <a:r>
              <a:rPr lang="en-US" sz="2000" b="1" spc="-20" dirty="0">
                <a:cs typeface="Calibri"/>
              </a:rPr>
              <a:t>s $188,785</a:t>
            </a:r>
          </a:p>
          <a:p>
            <a:pPr marL="12700">
              <a:spcBef>
                <a:spcPts val="100"/>
              </a:spcBef>
            </a:pPr>
            <a:endParaRPr lang="en-US" sz="2000" spc="-20" dirty="0">
              <a:cs typeface="Calibri"/>
            </a:endParaRPr>
          </a:p>
          <a:p>
            <a:pPr marL="12700">
              <a:spcBef>
                <a:spcPts val="100"/>
              </a:spcBef>
            </a:pPr>
            <a:r>
              <a:rPr lang="en-US" sz="2000" b="1" u="sng" dirty="0"/>
              <a:t>Area</a:t>
            </a:r>
            <a:r>
              <a:rPr lang="en-US" sz="2000" b="1" dirty="0"/>
              <a:t> Median Household Income</a:t>
            </a:r>
            <a:r>
              <a:rPr lang="en-US" sz="2000" dirty="0"/>
              <a:t> refers to the median of a grouped number of communities. </a:t>
            </a:r>
            <a:endParaRPr lang="en-US" sz="2000" b="1" spc="-20" dirty="0">
              <a:cs typeface="Calibri"/>
            </a:endParaRPr>
          </a:p>
          <a:p>
            <a:pPr marL="12700">
              <a:lnSpc>
                <a:spcPct val="100000"/>
              </a:lnSpc>
              <a:spcBef>
                <a:spcPts val="100"/>
              </a:spcBef>
            </a:pPr>
            <a:endParaRPr lang="en-US" sz="2000" spc="-20" dirty="0">
              <a:cs typeface="Calibri"/>
            </a:endParaRPr>
          </a:p>
          <a:p>
            <a:pPr marL="12700">
              <a:lnSpc>
                <a:spcPct val="100000"/>
              </a:lnSpc>
              <a:spcBef>
                <a:spcPts val="100"/>
              </a:spcBef>
            </a:pPr>
            <a:r>
              <a:rPr lang="en-US" sz="2000" b="1" spc="-20" dirty="0">
                <a:cs typeface="Calibri"/>
              </a:rPr>
              <a:t>The </a:t>
            </a:r>
            <a:r>
              <a:rPr lang="en-US" sz="2000" b="1" u="sng" spc="-20" dirty="0">
                <a:cs typeface="Calibri"/>
              </a:rPr>
              <a:t>Area</a:t>
            </a:r>
            <a:r>
              <a:rPr lang="en-US" sz="2000" b="1" spc="-20" dirty="0">
                <a:cs typeface="Calibri"/>
              </a:rPr>
              <a:t> Median Income for a family of four for our </a:t>
            </a:r>
            <a:r>
              <a:rPr lang="en-US" sz="2000" b="1" u="sng" spc="-20" dirty="0">
                <a:cs typeface="Calibri"/>
              </a:rPr>
              <a:t>area</a:t>
            </a:r>
            <a:r>
              <a:rPr lang="en-US" sz="2000" b="1" spc="-20" dirty="0">
                <a:cs typeface="Calibri"/>
              </a:rPr>
              <a:t> is $115,100.  </a:t>
            </a:r>
            <a:r>
              <a:rPr lang="en-US" sz="2000" spc="-20" dirty="0">
                <a:cs typeface="Calibri"/>
              </a:rPr>
              <a:t>This is because Andover is grouped with the surrounding communities which lowers the overall area median income.   For example, Lawrence’s median household income is $44,752. When it comes to determining eligible households, the AREA Median Income is used.</a:t>
            </a:r>
          </a:p>
        </p:txBody>
      </p:sp>
      <p:sp>
        <p:nvSpPr>
          <p:cNvPr id="4" name="object 4"/>
          <p:cNvSpPr/>
          <p:nvPr/>
        </p:nvSpPr>
        <p:spPr>
          <a:xfrm>
            <a:off x="6350" y="1263662"/>
            <a:ext cx="1701164" cy="641350"/>
          </a:xfrm>
          <a:custGeom>
            <a:avLst/>
            <a:gdLst/>
            <a:ahLst/>
            <a:cxnLst/>
            <a:rect l="l" t="t" r="r" b="b"/>
            <a:pathLst>
              <a:path w="1701164" h="641350">
                <a:moveTo>
                  <a:pt x="0" y="641083"/>
                </a:moveTo>
                <a:lnTo>
                  <a:pt x="1700783" y="641083"/>
                </a:lnTo>
                <a:lnTo>
                  <a:pt x="1700783" y="0"/>
                </a:lnTo>
                <a:lnTo>
                  <a:pt x="0" y="0"/>
                </a:lnTo>
                <a:lnTo>
                  <a:pt x="0" y="641083"/>
                </a:lnTo>
                <a:close/>
              </a:path>
            </a:pathLst>
          </a:custGeom>
          <a:solidFill>
            <a:srgbClr val="5F6062"/>
          </a:solidFill>
        </p:spPr>
        <p:txBody>
          <a:bodyPr wrap="square" lIns="0" tIns="0" rIns="0" bIns="0" rtlCol="0"/>
          <a:lstStyle/>
          <a:p>
            <a:endParaRPr/>
          </a:p>
        </p:txBody>
      </p:sp>
      <p:sp>
        <p:nvSpPr>
          <p:cNvPr id="7" name="object 3"/>
          <p:cNvSpPr/>
          <p:nvPr/>
        </p:nvSpPr>
        <p:spPr>
          <a:xfrm>
            <a:off x="12670090" y="1300428"/>
            <a:ext cx="714375" cy="714375"/>
          </a:xfrm>
          <a:prstGeom prst="rect">
            <a:avLst/>
          </a:prstGeom>
          <a:blipFill>
            <a:blip r:embed="rId2" cstate="print"/>
            <a:stretch>
              <a:fillRect/>
            </a:stretch>
          </a:blipFill>
        </p:spPr>
        <p:txBody>
          <a:bodyPr wrap="square" lIns="0" tIns="0" rIns="0" bIns="0" rtlCol="0"/>
          <a:lstStyle/>
          <a:p>
            <a:endParaRPr/>
          </a:p>
        </p:txBody>
      </p:sp>
      <p:sp>
        <p:nvSpPr>
          <p:cNvPr id="8" name="object 2"/>
          <p:cNvSpPr/>
          <p:nvPr/>
        </p:nvSpPr>
        <p:spPr>
          <a:xfrm>
            <a:off x="10417935" y="1263662"/>
            <a:ext cx="768095" cy="809624"/>
          </a:xfrm>
          <a:prstGeom prst="rect">
            <a:avLst/>
          </a:prstGeom>
          <a:blipFill>
            <a:blip r:embed="rId3" cstate="print"/>
            <a:stretch>
              <a:fillRect/>
            </a:stretch>
          </a:blipFill>
        </p:spPr>
        <p:txBody>
          <a:bodyPr wrap="square" lIns="0" tIns="0" rIns="0" bIns="0" rtlCol="0"/>
          <a:lstStyle/>
          <a:p>
            <a:endParaRPr/>
          </a:p>
        </p:txBody>
      </p:sp>
      <p:sp>
        <p:nvSpPr>
          <p:cNvPr id="9" name="object 4"/>
          <p:cNvSpPr/>
          <p:nvPr/>
        </p:nvSpPr>
        <p:spPr>
          <a:xfrm>
            <a:off x="11549569" y="1283243"/>
            <a:ext cx="768095" cy="80962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6871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45635" y="1263662"/>
            <a:ext cx="8448549"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a:latin typeface="Trebuchet MS"/>
                <a:cs typeface="Trebuchet MS"/>
              </a:rPr>
              <a:t>History of Affordable Housing in Andover</a:t>
            </a:r>
            <a:endParaRPr sz="3200" dirty="0">
              <a:latin typeface="Trebuchet MS"/>
              <a:cs typeface="Trebuchet MS"/>
            </a:endParaRPr>
          </a:p>
        </p:txBody>
      </p:sp>
      <p:sp>
        <p:nvSpPr>
          <p:cNvPr id="3" name="object 3"/>
          <p:cNvSpPr txBox="1"/>
          <p:nvPr/>
        </p:nvSpPr>
        <p:spPr>
          <a:xfrm>
            <a:off x="2362200" y="2743200"/>
            <a:ext cx="12573000" cy="6245299"/>
          </a:xfrm>
          <a:prstGeom prst="rect">
            <a:avLst/>
          </a:prstGeom>
        </p:spPr>
        <p:txBody>
          <a:bodyPr vert="horz" wrap="square" lIns="0" tIns="12700" rIns="0" bIns="0" rtlCol="0">
            <a:spAutoFit/>
          </a:bodyPr>
          <a:lstStyle/>
          <a:p>
            <a:pPr marL="12700">
              <a:lnSpc>
                <a:spcPct val="100000"/>
              </a:lnSpc>
              <a:spcBef>
                <a:spcPts val="100"/>
              </a:spcBef>
            </a:pPr>
            <a:r>
              <a:rPr sz="2000" spc="-20" dirty="0">
                <a:cs typeface="Calibri"/>
              </a:rPr>
              <a:t>BACKGROUND</a:t>
            </a:r>
            <a:endParaRPr lang="en-US" sz="2000" spc="-20" dirty="0">
              <a:cs typeface="Calibri"/>
            </a:endParaRPr>
          </a:p>
          <a:p>
            <a:pPr marL="12700">
              <a:spcBef>
                <a:spcPts val="100"/>
              </a:spcBef>
            </a:pPr>
            <a:r>
              <a:rPr lang="en-US" sz="2000" b="1" spc="-20" dirty="0">
                <a:cs typeface="Calibri"/>
              </a:rPr>
              <a:t>What is “Affordable Housing?” </a:t>
            </a:r>
            <a:r>
              <a:rPr lang="en-US" sz="2000" spc="-20" dirty="0">
                <a:cs typeface="Calibri"/>
              </a:rPr>
              <a:t>There are no precise definitions.  </a:t>
            </a:r>
          </a:p>
          <a:p>
            <a:pPr marL="12700">
              <a:spcBef>
                <a:spcPts val="100"/>
              </a:spcBef>
            </a:pPr>
            <a:r>
              <a:rPr lang="en-US" sz="2000" spc="-20" dirty="0">
                <a:cs typeface="Calibri"/>
              </a:rPr>
              <a:t>	1) Housing units that are affordable by a section of society whose income is below the median household income.  </a:t>
            </a:r>
          </a:p>
          <a:p>
            <a:pPr marL="12700">
              <a:spcBef>
                <a:spcPts val="100"/>
              </a:spcBef>
            </a:pPr>
            <a:r>
              <a:rPr lang="en-US" sz="2000" spc="-20" dirty="0">
                <a:cs typeface="Calibri"/>
              </a:rPr>
              <a:t>	2) </a:t>
            </a:r>
            <a:r>
              <a:rPr lang="en-US" sz="2000" dirty="0">
                <a:solidFill>
                  <a:srgbClr val="222222"/>
                </a:solidFill>
              </a:rPr>
              <a:t>As a general rule, </a:t>
            </a:r>
            <a:r>
              <a:rPr lang="en-US" sz="2000" b="1" dirty="0">
                <a:solidFill>
                  <a:srgbClr val="222222"/>
                </a:solidFill>
              </a:rPr>
              <a:t>you want to spend no more than 30 percent of your monthly gross income on housing</a:t>
            </a:r>
            <a:r>
              <a:rPr lang="en-US" sz="2000" dirty="0">
                <a:solidFill>
                  <a:srgbClr val="222222"/>
                </a:solidFill>
              </a:rPr>
              <a:t>. 	</a:t>
            </a:r>
            <a:r>
              <a:rPr lang="en-US" sz="2000" b="1" dirty="0">
                <a:solidFill>
                  <a:srgbClr val="222222"/>
                </a:solidFill>
              </a:rPr>
              <a:t>Renter</a:t>
            </a:r>
            <a:r>
              <a:rPr lang="en-US" sz="2000" dirty="0">
                <a:solidFill>
                  <a:srgbClr val="222222"/>
                </a:solidFill>
              </a:rPr>
              <a:t>, that 30 percent includes utilities, </a:t>
            </a:r>
          </a:p>
          <a:p>
            <a:pPr marL="12700">
              <a:spcBef>
                <a:spcPts val="100"/>
              </a:spcBef>
            </a:pPr>
            <a:r>
              <a:rPr lang="en-US" sz="2000" dirty="0">
                <a:solidFill>
                  <a:srgbClr val="222222"/>
                </a:solidFill>
              </a:rPr>
              <a:t>	</a:t>
            </a:r>
            <a:r>
              <a:rPr lang="en-US" sz="2000" b="1" dirty="0">
                <a:solidFill>
                  <a:srgbClr val="222222"/>
                </a:solidFill>
              </a:rPr>
              <a:t>Owner</a:t>
            </a:r>
            <a:r>
              <a:rPr lang="en-US" sz="2000" dirty="0">
                <a:solidFill>
                  <a:srgbClr val="222222"/>
                </a:solidFill>
              </a:rPr>
              <a:t>, it includes other home-ownership costs like mortgage interest, property taxes and potentially maintenance.</a:t>
            </a:r>
            <a:endParaRPr lang="en-US" sz="2000" dirty="0"/>
          </a:p>
          <a:p>
            <a:pPr marL="12700">
              <a:lnSpc>
                <a:spcPct val="100000"/>
              </a:lnSpc>
              <a:spcBef>
                <a:spcPts val="100"/>
              </a:spcBef>
            </a:pPr>
            <a:endParaRPr lang="en-US" sz="2000" spc="-20" dirty="0">
              <a:cs typeface="Calibri"/>
            </a:endParaRPr>
          </a:p>
          <a:p>
            <a:pPr marL="12700">
              <a:lnSpc>
                <a:spcPct val="100000"/>
              </a:lnSpc>
              <a:spcBef>
                <a:spcPts val="100"/>
              </a:spcBef>
            </a:pPr>
            <a:r>
              <a:rPr lang="en-US" sz="2000" spc="-20" dirty="0">
                <a:cs typeface="Calibri"/>
              </a:rPr>
              <a:t> </a:t>
            </a:r>
            <a:endParaRPr sz="2000" dirty="0">
              <a:cs typeface="Calibri"/>
            </a:endParaRPr>
          </a:p>
          <a:p>
            <a:pPr marL="12700" marR="130175">
              <a:lnSpc>
                <a:spcPct val="100000"/>
              </a:lnSpc>
              <a:tabLst>
                <a:tab pos="3507740" algn="l"/>
              </a:tabLst>
            </a:pPr>
            <a:r>
              <a:rPr lang="en-US" sz="2000" b="1" spc="-5" dirty="0">
                <a:cs typeface="Calibri"/>
              </a:rPr>
              <a:t>Affordable housing started in t</a:t>
            </a:r>
            <a:r>
              <a:rPr sz="2000" b="1" spc="-5" dirty="0">
                <a:cs typeface="Calibri"/>
              </a:rPr>
              <a:t>he </a:t>
            </a:r>
            <a:r>
              <a:rPr sz="2000" b="1" spc="-60" dirty="0">
                <a:cs typeface="Calibri"/>
              </a:rPr>
              <a:t>Town </a:t>
            </a:r>
            <a:r>
              <a:rPr sz="2000" b="1" spc="-5" dirty="0">
                <a:cs typeface="Calibri"/>
              </a:rPr>
              <a:t>of Andover </a:t>
            </a:r>
            <a:r>
              <a:rPr lang="en-US" sz="2000" b="1" spc="-5" dirty="0">
                <a:cs typeface="Calibri"/>
              </a:rPr>
              <a:t>with the first public housing built </a:t>
            </a:r>
            <a:r>
              <a:rPr lang="en-US" sz="2000" spc="-5" dirty="0">
                <a:cs typeface="Calibri"/>
              </a:rPr>
              <a:t>at Memorial Circle </a:t>
            </a:r>
            <a:r>
              <a:rPr lang="en-US" sz="2000" b="1" spc="-5" dirty="0">
                <a:cs typeface="Calibri"/>
              </a:rPr>
              <a:t>in the late 1940’s, </a:t>
            </a:r>
            <a:r>
              <a:rPr lang="en-US" sz="2000" spc="-5" dirty="0">
                <a:cs typeface="Calibri"/>
              </a:rPr>
              <a:t>Chestnut Court 1958, Grandview Terrace 1968, Frye Circle 1975 and Stowe Court 1982.</a:t>
            </a:r>
          </a:p>
          <a:p>
            <a:pPr marL="12700" marR="130175">
              <a:lnSpc>
                <a:spcPct val="100000"/>
              </a:lnSpc>
              <a:tabLst>
                <a:tab pos="3507740" algn="l"/>
              </a:tabLst>
            </a:pPr>
            <a:r>
              <a:rPr lang="en-US" sz="2000" b="1" spc="-5" dirty="0">
                <a:cs typeface="Calibri"/>
              </a:rPr>
              <a:t>Public Housing was a result of the lack of new housing built after the Great Depression and World War II, which then created a short fall of housing.  </a:t>
            </a:r>
            <a:r>
              <a:rPr lang="en-US" sz="2000" spc="-5" dirty="0">
                <a:cs typeface="Calibri"/>
              </a:rPr>
              <a:t>This was addressed with government financed construction projects to build government owned housing.  </a:t>
            </a:r>
            <a:r>
              <a:rPr lang="en-US" sz="2000" b="1" spc="-5" dirty="0">
                <a:cs typeface="Calibri"/>
              </a:rPr>
              <a:t>In Andover, public housing is currently operated by the </a:t>
            </a:r>
            <a:r>
              <a:rPr lang="en-US" sz="2000" b="1" u="sng" spc="-5" dirty="0">
                <a:cs typeface="Calibri"/>
              </a:rPr>
              <a:t>Andover Housing Authority</a:t>
            </a:r>
            <a:r>
              <a:rPr lang="en-US" sz="2000" spc="-5" dirty="0">
                <a:cs typeface="Calibri"/>
              </a:rPr>
              <a:t>, an entity that manages Federal aid and manages the public housing built in Andover over the years.  </a:t>
            </a:r>
          </a:p>
          <a:p>
            <a:pPr marL="12700" marR="130175">
              <a:lnSpc>
                <a:spcPct val="100000"/>
              </a:lnSpc>
              <a:tabLst>
                <a:tab pos="3507740" algn="l"/>
              </a:tabLst>
            </a:pPr>
            <a:endParaRPr lang="en-US" sz="2000" i="1" spc="-5" dirty="0">
              <a:cs typeface="Calibri"/>
            </a:endParaRPr>
          </a:p>
          <a:p>
            <a:pPr marL="12700" marR="130175">
              <a:lnSpc>
                <a:spcPct val="100000"/>
              </a:lnSpc>
              <a:tabLst>
                <a:tab pos="3507740" algn="l"/>
              </a:tabLst>
            </a:pPr>
            <a:endParaRPr lang="en-US" sz="2000" spc="-5" dirty="0">
              <a:cs typeface="Calibri"/>
            </a:endParaRPr>
          </a:p>
          <a:p>
            <a:pPr marL="12700" marR="130175">
              <a:lnSpc>
                <a:spcPct val="100000"/>
              </a:lnSpc>
              <a:tabLst>
                <a:tab pos="3507740" algn="l"/>
              </a:tabLst>
            </a:pPr>
            <a:r>
              <a:rPr lang="en-US" sz="2000" b="1" spc="-5" dirty="0">
                <a:cs typeface="Calibri"/>
              </a:rPr>
              <a:t>Affordable housing shifted in Andover in the 1980’s after the Commonwealth of Massachusetts passed Chapter 40B in 1969, </a:t>
            </a:r>
            <a:r>
              <a:rPr lang="en-US" sz="2000" spc="-5" dirty="0">
                <a:cs typeface="Calibri"/>
              </a:rPr>
              <a:t>which allows private developers to circumvent some local zoning bylaws if 20-25% of the units in the project are affordable and </a:t>
            </a:r>
            <a:r>
              <a:rPr lang="en-US" sz="2000" b="1" spc="-5" dirty="0">
                <a:cs typeface="Calibri"/>
              </a:rPr>
              <a:t>a community is below 10% of the housing affordability requirements. </a:t>
            </a:r>
          </a:p>
        </p:txBody>
      </p:sp>
      <p:sp>
        <p:nvSpPr>
          <p:cNvPr id="4" name="object 4"/>
          <p:cNvSpPr/>
          <p:nvPr/>
        </p:nvSpPr>
        <p:spPr>
          <a:xfrm>
            <a:off x="6350" y="1263662"/>
            <a:ext cx="1701164" cy="641350"/>
          </a:xfrm>
          <a:custGeom>
            <a:avLst/>
            <a:gdLst/>
            <a:ahLst/>
            <a:cxnLst/>
            <a:rect l="l" t="t" r="r" b="b"/>
            <a:pathLst>
              <a:path w="1701164" h="641350">
                <a:moveTo>
                  <a:pt x="0" y="641083"/>
                </a:moveTo>
                <a:lnTo>
                  <a:pt x="1700783" y="641083"/>
                </a:lnTo>
                <a:lnTo>
                  <a:pt x="1700783" y="0"/>
                </a:lnTo>
                <a:lnTo>
                  <a:pt x="0" y="0"/>
                </a:lnTo>
                <a:lnTo>
                  <a:pt x="0" y="641083"/>
                </a:lnTo>
                <a:close/>
              </a:path>
            </a:pathLst>
          </a:custGeom>
          <a:solidFill>
            <a:srgbClr val="5F6062"/>
          </a:solidFill>
        </p:spPr>
        <p:txBody>
          <a:bodyPr wrap="square" lIns="0" tIns="0" rIns="0" bIns="0" rtlCol="0"/>
          <a:lstStyle/>
          <a:p>
            <a:endParaRPr/>
          </a:p>
        </p:txBody>
      </p:sp>
      <p:pic>
        <p:nvPicPr>
          <p:cNvPr id="3074" name="Picture 2" descr="http://www.andoverhousing.org/images/grandviewTerra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82" y="4419599"/>
            <a:ext cx="2143142" cy="14287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andoverhousing.org/images/chestnutCou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481" y="2743200"/>
            <a:ext cx="2143143" cy="142876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ndoverhousing.org/images/memorialCirc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6095997"/>
            <a:ext cx="2187610" cy="145840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Slate at Andover in Andover, MA | Prices, Plans, Availabili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2" y="7848600"/>
            <a:ext cx="2143142" cy="1430351"/>
          </a:xfrm>
          <a:prstGeom prst="rect">
            <a:avLst/>
          </a:prstGeom>
          <a:noFill/>
          <a:extLst>
            <a:ext uri="{909E8E84-426E-40DD-AFC4-6F175D3DCCD1}">
              <a14:hiddenFill xmlns:a14="http://schemas.microsoft.com/office/drawing/2010/main">
                <a:solidFill>
                  <a:srgbClr val="FFFFFF"/>
                </a:solidFill>
              </a14:hiddenFill>
            </a:ext>
          </a:extLst>
        </p:spPr>
      </p:pic>
      <p:sp>
        <p:nvSpPr>
          <p:cNvPr id="6" name="object 3">
            <a:extLst>
              <a:ext uri="{FF2B5EF4-FFF2-40B4-BE49-F238E27FC236}">
                <a16:creationId xmlns:a16="http://schemas.microsoft.com/office/drawing/2014/main" id="{7B523498-902E-B25A-66CE-1577BC557D8E}"/>
              </a:ext>
            </a:extLst>
          </p:cNvPr>
          <p:cNvSpPr/>
          <p:nvPr/>
        </p:nvSpPr>
        <p:spPr>
          <a:xfrm>
            <a:off x="0" y="0"/>
            <a:ext cx="2180624" cy="10058400"/>
          </a:xfrm>
          <a:custGeom>
            <a:avLst/>
            <a:gdLst/>
            <a:ahLst/>
            <a:cxnLst/>
            <a:rect l="l" t="t" r="r" b="b"/>
            <a:pathLst>
              <a:path w="4810125" h="10058400">
                <a:moveTo>
                  <a:pt x="0" y="10058399"/>
                </a:moveTo>
                <a:lnTo>
                  <a:pt x="4809743" y="10058399"/>
                </a:lnTo>
                <a:lnTo>
                  <a:pt x="4809743" y="0"/>
                </a:lnTo>
                <a:lnTo>
                  <a:pt x="0" y="0"/>
                </a:lnTo>
                <a:lnTo>
                  <a:pt x="0" y="10058399"/>
                </a:lnTo>
                <a:close/>
              </a:path>
            </a:pathLst>
          </a:custGeom>
          <a:solidFill>
            <a:srgbClr val="004F3A">
              <a:alpha val="26000"/>
            </a:srgbClr>
          </a:solid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6061" y="4637344"/>
            <a:ext cx="6977239" cy="3059251"/>
          </a:xfrm>
          <a:prstGeom prst="rect">
            <a:avLst/>
          </a:prstGeom>
        </p:spPr>
      </p:pic>
      <p:sp>
        <p:nvSpPr>
          <p:cNvPr id="2" name="Rectangle 1"/>
          <p:cNvSpPr/>
          <p:nvPr/>
        </p:nvSpPr>
        <p:spPr>
          <a:xfrm>
            <a:off x="1981200" y="1953872"/>
            <a:ext cx="12725400" cy="2554545"/>
          </a:xfrm>
          <a:prstGeom prst="rect">
            <a:avLst/>
          </a:prstGeom>
        </p:spPr>
        <p:txBody>
          <a:bodyPr wrap="square">
            <a:spAutoFit/>
          </a:bodyPr>
          <a:lstStyle/>
          <a:p>
            <a:pPr marL="12700" marR="130175">
              <a:lnSpc>
                <a:spcPct val="100000"/>
              </a:lnSpc>
              <a:tabLst>
                <a:tab pos="3507740" algn="l"/>
              </a:tabLst>
            </a:pPr>
            <a:r>
              <a:rPr lang="en-US" sz="2000" b="1" spc="-5" dirty="0">
                <a:cs typeface="Calibri"/>
              </a:rPr>
              <a:t>40B in Andover </a:t>
            </a:r>
            <a:r>
              <a:rPr lang="en-US" sz="2000" spc="-5" dirty="0">
                <a:cs typeface="Calibri"/>
              </a:rPr>
              <a:t>has produced almost </a:t>
            </a:r>
            <a:r>
              <a:rPr lang="en-US" sz="2000" b="1" spc="-5" dirty="0">
                <a:cs typeface="Calibri"/>
              </a:rPr>
              <a:t>1383</a:t>
            </a:r>
            <a:r>
              <a:rPr lang="en-US" sz="2000" spc="-5" dirty="0">
                <a:cs typeface="Calibri"/>
              </a:rPr>
              <a:t> housing units </a:t>
            </a:r>
          </a:p>
          <a:p>
            <a:pPr marL="12700" marR="130175">
              <a:lnSpc>
                <a:spcPct val="100000"/>
              </a:lnSpc>
              <a:tabLst>
                <a:tab pos="3507740" algn="l"/>
              </a:tabLst>
            </a:pPr>
            <a:r>
              <a:rPr lang="en-US" sz="2000" b="1" spc="-5" dirty="0">
                <a:cs typeface="Calibri"/>
              </a:rPr>
              <a:t>Chapter 40B allows developers to override zoning laws to build all types of housing if a community is below the 10% threshold.</a:t>
            </a:r>
          </a:p>
          <a:p>
            <a:pPr marL="12700" marR="130175">
              <a:lnSpc>
                <a:spcPct val="100000"/>
              </a:lnSpc>
              <a:tabLst>
                <a:tab pos="3507740" algn="l"/>
              </a:tabLst>
            </a:pPr>
            <a:endParaRPr lang="en-US" sz="2000" b="1" spc="-5" dirty="0">
              <a:cs typeface="Calibri"/>
            </a:endParaRPr>
          </a:p>
          <a:p>
            <a:pPr marL="12700" marR="130175">
              <a:lnSpc>
                <a:spcPct val="100000"/>
              </a:lnSpc>
              <a:tabLst>
                <a:tab pos="3507740" algn="l"/>
              </a:tabLst>
            </a:pPr>
            <a:r>
              <a:rPr lang="en-US" sz="2000" b="1" spc="-5" dirty="0">
                <a:cs typeface="Calibri"/>
              </a:rPr>
              <a:t>Inclusionary Zoning in Andover </a:t>
            </a:r>
          </a:p>
          <a:p>
            <a:pPr marL="12700" marR="130175">
              <a:lnSpc>
                <a:spcPct val="100000"/>
              </a:lnSpc>
              <a:tabLst>
                <a:tab pos="3507740" algn="l"/>
              </a:tabLst>
            </a:pPr>
            <a:r>
              <a:rPr lang="en-US" sz="2000" spc="-5" dirty="0">
                <a:cs typeface="Calibri"/>
              </a:rPr>
              <a:t>Andover also has “Inclusionary Zoning” where zoning requires or encourages the creation of affordable housing units when Market Rate Housing is developed.   Andover has produced </a:t>
            </a:r>
            <a:r>
              <a:rPr lang="en-US" sz="2000" b="1" spc="-5" dirty="0">
                <a:cs typeface="Calibri"/>
              </a:rPr>
              <a:t>556</a:t>
            </a:r>
            <a:r>
              <a:rPr lang="en-US" sz="2000" spc="-5" dirty="0">
                <a:cs typeface="Calibri"/>
              </a:rPr>
              <a:t> units of housing using zoning, of which </a:t>
            </a:r>
            <a:r>
              <a:rPr lang="en-US" sz="2000" b="1" spc="-5" dirty="0">
                <a:cs typeface="Calibri"/>
              </a:rPr>
              <a:t>227</a:t>
            </a:r>
            <a:r>
              <a:rPr lang="en-US" sz="2000" spc="-5" dirty="0">
                <a:cs typeface="Calibri"/>
              </a:rPr>
              <a:t> are restricted as affordable.</a:t>
            </a:r>
          </a:p>
        </p:txBody>
      </p:sp>
      <p:sp>
        <p:nvSpPr>
          <p:cNvPr id="4" name="object 2"/>
          <p:cNvSpPr txBox="1">
            <a:spLocks noGrp="1"/>
          </p:cNvSpPr>
          <p:nvPr>
            <p:ph type="title"/>
          </p:nvPr>
        </p:nvSpPr>
        <p:spPr>
          <a:xfrm>
            <a:off x="1981200" y="1371600"/>
            <a:ext cx="8448549"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a:latin typeface="Trebuchet MS"/>
                <a:cs typeface="Trebuchet MS"/>
              </a:rPr>
              <a:t>History of Affordable Housing in Andover</a:t>
            </a:r>
            <a:endParaRPr sz="3200" dirty="0">
              <a:latin typeface="Trebuchet MS"/>
              <a:cs typeface="Trebuchet MS"/>
            </a:endParaRPr>
          </a:p>
        </p:txBody>
      </p:sp>
      <p:pic>
        <p:nvPicPr>
          <p:cNvPr id="3074" name="Picture 2" descr="174 Haverhill St #326, Andover, MA 01810 | MLS# 71789505 | Redf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990631"/>
            <a:ext cx="3540378" cy="2352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owder Mill Square Condos - Current Listings &amp;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990631"/>
            <a:ext cx="3535439" cy="23526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162831" y="7991642"/>
            <a:ext cx="13152818" cy="400110"/>
          </a:xfrm>
          <a:prstGeom prst="rect">
            <a:avLst/>
          </a:prstGeom>
          <a:noFill/>
        </p:spPr>
        <p:txBody>
          <a:bodyPr wrap="square" rtlCol="0">
            <a:spAutoFit/>
          </a:bodyPr>
          <a:lstStyle/>
          <a:p>
            <a:r>
              <a:rPr lang="en-US" sz="2000" b="1" dirty="0"/>
              <a:t>Approximately 71% of Andover’s housing stock is Single Family Detached homes, the other 29% is a mix of 2 or more units.</a:t>
            </a:r>
          </a:p>
        </p:txBody>
      </p:sp>
      <p:sp>
        <p:nvSpPr>
          <p:cNvPr id="8" name="TextBox 7"/>
          <p:cNvSpPr txBox="1"/>
          <p:nvPr/>
        </p:nvSpPr>
        <p:spPr>
          <a:xfrm>
            <a:off x="2163384" y="8534400"/>
            <a:ext cx="12809916" cy="707886"/>
          </a:xfrm>
          <a:prstGeom prst="rect">
            <a:avLst/>
          </a:prstGeom>
          <a:noFill/>
        </p:spPr>
        <p:txBody>
          <a:bodyPr wrap="square" rtlCol="0">
            <a:spAutoFit/>
          </a:bodyPr>
          <a:lstStyle/>
          <a:p>
            <a:r>
              <a:rPr lang="en-US" sz="2000" dirty="0"/>
              <a:t>Inclusionary Zoning and 40B have allowed alternative types of housing to be built such as rental units, condominiums and townhouses all in a variety of locations and price ranges.</a:t>
            </a:r>
          </a:p>
        </p:txBody>
      </p:sp>
      <p:sp>
        <p:nvSpPr>
          <p:cNvPr id="6" name="object 3">
            <a:extLst>
              <a:ext uri="{FF2B5EF4-FFF2-40B4-BE49-F238E27FC236}">
                <a16:creationId xmlns:a16="http://schemas.microsoft.com/office/drawing/2014/main" id="{76387FFE-7897-8391-E348-7B833EAB9008}"/>
              </a:ext>
            </a:extLst>
          </p:cNvPr>
          <p:cNvSpPr/>
          <p:nvPr/>
        </p:nvSpPr>
        <p:spPr>
          <a:xfrm>
            <a:off x="1" y="0"/>
            <a:ext cx="1787778" cy="10058400"/>
          </a:xfrm>
          <a:custGeom>
            <a:avLst/>
            <a:gdLst/>
            <a:ahLst/>
            <a:cxnLst/>
            <a:rect l="l" t="t" r="r" b="b"/>
            <a:pathLst>
              <a:path w="4810125" h="10058400">
                <a:moveTo>
                  <a:pt x="0" y="10058399"/>
                </a:moveTo>
                <a:lnTo>
                  <a:pt x="4809743" y="10058399"/>
                </a:lnTo>
                <a:lnTo>
                  <a:pt x="4809743" y="0"/>
                </a:lnTo>
                <a:lnTo>
                  <a:pt x="0" y="0"/>
                </a:lnTo>
                <a:lnTo>
                  <a:pt x="0" y="10058399"/>
                </a:lnTo>
                <a:close/>
              </a:path>
            </a:pathLst>
          </a:custGeom>
          <a:solidFill>
            <a:srgbClr val="004F3A">
              <a:alpha val="26000"/>
            </a:srgbClr>
          </a:solidFill>
        </p:spPr>
        <p:txBody>
          <a:bodyPr wrap="square" lIns="0" tIns="0" rIns="0" bIns="0" rtlCol="0"/>
          <a:lstStyle/>
          <a:p>
            <a:endParaRPr/>
          </a:p>
        </p:txBody>
      </p:sp>
    </p:spTree>
    <p:extLst>
      <p:ext uri="{BB962C8B-B14F-4D97-AF65-F5344CB8AC3E}">
        <p14:creationId xmlns:p14="http://schemas.microsoft.com/office/powerpoint/2010/main" val="3263221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38450" y="1817232"/>
            <a:ext cx="13868400" cy="6806992"/>
          </a:xfrm>
          <a:prstGeom prst="rect">
            <a:avLst/>
          </a:prstGeom>
        </p:spPr>
        <p:txBody>
          <a:bodyPr wrap="square">
            <a:spAutoFit/>
          </a:bodyPr>
          <a:lstStyle/>
          <a:p>
            <a:pPr marL="12700">
              <a:lnSpc>
                <a:spcPct val="100000"/>
              </a:lnSpc>
              <a:spcBef>
                <a:spcPts val="100"/>
              </a:spcBef>
            </a:pPr>
            <a:br>
              <a:rPr lang="en-US" dirty="0"/>
            </a:br>
            <a:r>
              <a:rPr lang="en-US" b="1" dirty="0"/>
              <a:t>Family Size 	2022 Area Median Household Income</a:t>
            </a:r>
            <a:r>
              <a:rPr lang="en-US" dirty="0"/>
              <a:t> 	From the HUD website: Area includes Andover, Lawrence, Boxford, Georgetown, 		North Andover, Haverhill, Methuen, Groveland, Merrimac, West Newbury</a:t>
            </a:r>
            <a:br>
              <a:rPr lang="en-US" dirty="0"/>
            </a:br>
            <a:r>
              <a:rPr lang="en-US" dirty="0"/>
              <a:t>      1		$80,550</a:t>
            </a:r>
            <a:br>
              <a:rPr lang="en-US" dirty="0"/>
            </a:br>
            <a:r>
              <a:rPr lang="en-US" dirty="0"/>
              <a:t>      2		$92,050</a:t>
            </a:r>
            <a:br>
              <a:rPr lang="en-US" dirty="0"/>
            </a:br>
            <a:r>
              <a:rPr lang="en-US" dirty="0"/>
              <a:t>      3		$103,550</a:t>
            </a:r>
            <a:br>
              <a:rPr lang="en-US" dirty="0"/>
            </a:br>
            <a:r>
              <a:rPr lang="en-US" b="1" dirty="0"/>
              <a:t>      4	</a:t>
            </a:r>
            <a:r>
              <a:rPr lang="en-US" b="1"/>
              <a:t>	$114,000</a:t>
            </a:r>
            <a:br>
              <a:rPr lang="en-US" dirty="0"/>
            </a:br>
            <a:r>
              <a:rPr lang="en-US" dirty="0"/>
              <a:t>      5		$124,300</a:t>
            </a:r>
            <a:endParaRPr lang="en-US" sz="2000" b="1" spc="-20" dirty="0">
              <a:cs typeface="Calibri"/>
            </a:endParaRPr>
          </a:p>
          <a:p>
            <a:pPr marL="12700">
              <a:lnSpc>
                <a:spcPct val="100000"/>
              </a:lnSpc>
              <a:spcBef>
                <a:spcPts val="100"/>
              </a:spcBef>
            </a:pPr>
            <a:endParaRPr lang="en-US" sz="2000" b="1" spc="-20" dirty="0">
              <a:cs typeface="Calibri"/>
            </a:endParaRPr>
          </a:p>
          <a:p>
            <a:pPr marL="12700">
              <a:spcBef>
                <a:spcPts val="100"/>
              </a:spcBef>
            </a:pPr>
            <a:r>
              <a:rPr lang="en-US" b="1" dirty="0"/>
              <a:t>Family Size	2022 Area Median Household Income required to purchase an Affordable Unit (80%):</a:t>
            </a:r>
            <a:r>
              <a:rPr lang="en-US" dirty="0"/>
              <a:t>	</a:t>
            </a:r>
            <a:br>
              <a:rPr lang="en-US" dirty="0"/>
            </a:br>
            <a:r>
              <a:rPr lang="en-US" dirty="0"/>
              <a:t>      1		$62,600</a:t>
            </a:r>
            <a:br>
              <a:rPr lang="en-US" dirty="0"/>
            </a:br>
            <a:r>
              <a:rPr lang="en-US" dirty="0"/>
              <a:t>      2		$71,550</a:t>
            </a:r>
            <a:br>
              <a:rPr lang="en-US" dirty="0"/>
            </a:br>
            <a:r>
              <a:rPr lang="en-US" dirty="0"/>
              <a:t>      3		$80,500</a:t>
            </a:r>
            <a:br>
              <a:rPr lang="en-US" dirty="0"/>
            </a:br>
            <a:r>
              <a:rPr lang="en-US" b="1" dirty="0"/>
              <a:t>      4		$89,400</a:t>
            </a:r>
            <a:br>
              <a:rPr lang="en-US" dirty="0"/>
            </a:br>
            <a:r>
              <a:rPr lang="en-US" dirty="0"/>
              <a:t>      5		$96,600</a:t>
            </a:r>
          </a:p>
          <a:p>
            <a:pPr marL="12700">
              <a:spcBef>
                <a:spcPts val="100"/>
              </a:spcBef>
            </a:pPr>
            <a:endParaRPr lang="en-US" spc="-20" dirty="0">
              <a:cs typeface="Calibri"/>
            </a:endParaRPr>
          </a:p>
          <a:p>
            <a:pPr marL="12700">
              <a:spcBef>
                <a:spcPts val="100"/>
              </a:spcBef>
            </a:pPr>
            <a:endParaRPr lang="en-US" spc="-20" dirty="0">
              <a:cs typeface="Calibri"/>
            </a:endParaRPr>
          </a:p>
          <a:p>
            <a:pPr marL="12700">
              <a:lnSpc>
                <a:spcPct val="100000"/>
              </a:lnSpc>
              <a:spcBef>
                <a:spcPts val="100"/>
              </a:spcBef>
            </a:pPr>
            <a:r>
              <a:rPr lang="en-US" sz="2000" b="1" spc="-20" dirty="0">
                <a:cs typeface="Calibri"/>
              </a:rPr>
              <a:t>What is the median </a:t>
            </a:r>
            <a:r>
              <a:rPr lang="en-US" sz="2000" b="1" u="sng" spc="-20" dirty="0">
                <a:cs typeface="Calibri"/>
              </a:rPr>
              <a:t>market rate</a:t>
            </a:r>
            <a:r>
              <a:rPr lang="en-US" sz="2000" b="1" spc="-20" dirty="0">
                <a:cs typeface="Calibri"/>
              </a:rPr>
              <a:t> single family home price in (2022)</a:t>
            </a:r>
          </a:p>
          <a:p>
            <a:pPr marL="12700">
              <a:lnSpc>
                <a:spcPct val="100000"/>
              </a:lnSpc>
              <a:spcBef>
                <a:spcPts val="100"/>
              </a:spcBef>
            </a:pPr>
            <a:r>
              <a:rPr lang="en-US" sz="2000" spc="-20" dirty="0">
                <a:cs typeface="Calibri"/>
              </a:rPr>
              <a:t>Andover? $827,000 </a:t>
            </a:r>
          </a:p>
          <a:p>
            <a:pPr marL="12700">
              <a:lnSpc>
                <a:spcPct val="100000"/>
              </a:lnSpc>
              <a:spcBef>
                <a:spcPts val="100"/>
              </a:spcBef>
            </a:pPr>
            <a:r>
              <a:rPr lang="en-US" sz="2000" spc="-20" dirty="0">
                <a:cs typeface="Calibri"/>
              </a:rPr>
              <a:t>Lawrence? $490,000 </a:t>
            </a:r>
          </a:p>
          <a:p>
            <a:pPr marL="12700">
              <a:lnSpc>
                <a:spcPct val="100000"/>
              </a:lnSpc>
              <a:spcBef>
                <a:spcPts val="100"/>
              </a:spcBef>
            </a:pPr>
            <a:r>
              <a:rPr lang="en-US" sz="2000" spc="-20" dirty="0">
                <a:cs typeface="Calibri"/>
              </a:rPr>
              <a:t>Merrimack Valley? $595,000 </a:t>
            </a:r>
          </a:p>
          <a:p>
            <a:pPr marL="12700">
              <a:lnSpc>
                <a:spcPct val="100000"/>
              </a:lnSpc>
              <a:spcBef>
                <a:spcPts val="100"/>
              </a:spcBef>
            </a:pPr>
            <a:r>
              <a:rPr lang="en-US" sz="2000" spc="-20" dirty="0">
                <a:cs typeface="Calibri"/>
              </a:rPr>
              <a:t>Commonwealth of MA? $413,254 </a:t>
            </a:r>
          </a:p>
          <a:p>
            <a:pPr marL="12700">
              <a:lnSpc>
                <a:spcPct val="100000"/>
              </a:lnSpc>
              <a:spcBef>
                <a:spcPts val="100"/>
              </a:spcBef>
            </a:pPr>
            <a:r>
              <a:rPr lang="en-US" sz="2000" spc="-20" dirty="0">
                <a:cs typeface="Calibri"/>
              </a:rPr>
              <a:t>US? $329,750 </a:t>
            </a:r>
          </a:p>
        </p:txBody>
      </p:sp>
      <p:sp>
        <p:nvSpPr>
          <p:cNvPr id="11" name="object 2"/>
          <p:cNvSpPr txBox="1">
            <a:spLocks/>
          </p:cNvSpPr>
          <p:nvPr/>
        </p:nvSpPr>
        <p:spPr>
          <a:xfrm>
            <a:off x="1838450" y="1314539"/>
            <a:ext cx="8448549" cy="505267"/>
          </a:xfrm>
          <a:prstGeom prst="rect">
            <a:avLst/>
          </a:prstGeom>
        </p:spPr>
        <p:txBody>
          <a:bodyPr vert="horz" wrap="square" lIns="0" tIns="12700" rIns="0" bIns="0" rtlCol="0">
            <a:spAutoFit/>
          </a:bodyPr>
          <a:lstStyle>
            <a:lvl1pPr>
              <a:defRPr sz="2400" b="0" i="0">
                <a:solidFill>
                  <a:schemeClr val="tx1"/>
                </a:solidFill>
                <a:latin typeface="Calibri"/>
                <a:ea typeface="+mj-ea"/>
                <a:cs typeface="Calibri"/>
              </a:defRPr>
            </a:lvl1pPr>
          </a:lstStyle>
          <a:p>
            <a:pPr marL="12700">
              <a:spcBef>
                <a:spcPts val="100"/>
              </a:spcBef>
            </a:pPr>
            <a:r>
              <a:rPr lang="en-US" sz="3200" kern="0" spc="-5">
                <a:latin typeface="Trebuchet MS"/>
                <a:cs typeface="Trebuchet MS"/>
              </a:rPr>
              <a:t>Current Day – Affordable Housing in Andover</a:t>
            </a:r>
            <a:endParaRPr lang="en-US" sz="3200" kern="0" dirty="0">
              <a:latin typeface="Trebuchet MS"/>
              <a:cs typeface="Trebuchet MS"/>
            </a:endParaRPr>
          </a:p>
        </p:txBody>
      </p:sp>
      <p:graphicFrame>
        <p:nvGraphicFramePr>
          <p:cNvPr id="17" name="Chart 16"/>
          <p:cNvGraphicFramePr/>
          <p:nvPr>
            <p:extLst>
              <p:ext uri="{D42A27DB-BD31-4B8C-83A1-F6EECF244321}">
                <p14:modId xmlns:p14="http://schemas.microsoft.com/office/powerpoint/2010/main" val="2939287721"/>
              </p:ext>
            </p:extLst>
          </p:nvPr>
        </p:nvGraphicFramePr>
        <p:xfrm>
          <a:off x="8921937" y="5029200"/>
          <a:ext cx="60198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3">
            <a:extLst>
              <a:ext uri="{FF2B5EF4-FFF2-40B4-BE49-F238E27FC236}">
                <a16:creationId xmlns:a16="http://schemas.microsoft.com/office/drawing/2014/main" id="{5FE43671-DF61-0EE2-9B1E-A381F1419A13}"/>
              </a:ext>
            </a:extLst>
          </p:cNvPr>
          <p:cNvSpPr/>
          <p:nvPr/>
        </p:nvSpPr>
        <p:spPr>
          <a:xfrm>
            <a:off x="1" y="-29817"/>
            <a:ext cx="1779630" cy="10058400"/>
          </a:xfrm>
          <a:custGeom>
            <a:avLst/>
            <a:gdLst/>
            <a:ahLst/>
            <a:cxnLst/>
            <a:rect l="l" t="t" r="r" b="b"/>
            <a:pathLst>
              <a:path w="4810125" h="10058400">
                <a:moveTo>
                  <a:pt x="0" y="10058399"/>
                </a:moveTo>
                <a:lnTo>
                  <a:pt x="4809743" y="10058399"/>
                </a:lnTo>
                <a:lnTo>
                  <a:pt x="4809743" y="0"/>
                </a:lnTo>
                <a:lnTo>
                  <a:pt x="0" y="0"/>
                </a:lnTo>
                <a:lnTo>
                  <a:pt x="0" y="10058399"/>
                </a:lnTo>
                <a:close/>
              </a:path>
            </a:pathLst>
          </a:custGeom>
          <a:solidFill>
            <a:srgbClr val="004F3A">
              <a:alpha val="26000"/>
            </a:srgbClr>
          </a:solidFill>
        </p:spPr>
        <p:txBody>
          <a:bodyPr wrap="square" lIns="0" tIns="0" rIns="0" bIns="0" rtlCol="0"/>
          <a:lstStyle/>
          <a:p>
            <a:endParaRPr/>
          </a:p>
        </p:txBody>
      </p:sp>
      <p:pic>
        <p:nvPicPr>
          <p:cNvPr id="5" name="Picture 4" descr="A picture containing tree, outdoor, grass, road&#10;&#10;Description automatically generated">
            <a:extLst>
              <a:ext uri="{FF2B5EF4-FFF2-40B4-BE49-F238E27FC236}">
                <a16:creationId xmlns:a16="http://schemas.microsoft.com/office/drawing/2014/main" id="{F6E53FD2-493B-9B20-94DD-044512C36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1196" y="197360"/>
            <a:ext cx="2717025" cy="1776413"/>
          </a:xfrm>
          <a:prstGeom prst="rect">
            <a:avLst/>
          </a:prstGeom>
        </p:spPr>
      </p:pic>
      <p:sp>
        <p:nvSpPr>
          <p:cNvPr id="2" name="TextBox 1"/>
          <p:cNvSpPr txBox="1"/>
          <p:nvPr/>
        </p:nvSpPr>
        <p:spPr>
          <a:xfrm>
            <a:off x="10456752" y="1549587"/>
            <a:ext cx="1909433" cy="369332"/>
          </a:xfrm>
          <a:prstGeom prst="rect">
            <a:avLst/>
          </a:prstGeom>
          <a:noFill/>
        </p:spPr>
        <p:txBody>
          <a:bodyPr wrap="none" rtlCol="0">
            <a:spAutoFit/>
          </a:bodyPr>
          <a:lstStyle/>
          <a:p>
            <a:r>
              <a:rPr lang="en-US" dirty="0">
                <a:solidFill>
                  <a:schemeClr val="bg1"/>
                </a:solidFill>
              </a:rPr>
              <a:t>Andover $829,000</a:t>
            </a:r>
          </a:p>
        </p:txBody>
      </p:sp>
      <p:pic>
        <p:nvPicPr>
          <p:cNvPr id="7" name="Picture 6" descr="A picture containing sky, outdoor, building, road&#10;&#10;Description automatically generated">
            <a:extLst>
              <a:ext uri="{FF2B5EF4-FFF2-40B4-BE49-F238E27FC236}">
                <a16:creationId xmlns:a16="http://schemas.microsoft.com/office/drawing/2014/main" id="{E3A9AD85-324C-7317-55B6-D0B31A1782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07974" y="211073"/>
            <a:ext cx="1957021" cy="1776414"/>
          </a:xfrm>
          <a:prstGeom prst="rect">
            <a:avLst/>
          </a:prstGeom>
        </p:spPr>
      </p:pic>
      <p:sp>
        <p:nvSpPr>
          <p:cNvPr id="9" name="TextBox 8"/>
          <p:cNvSpPr txBox="1"/>
          <p:nvPr/>
        </p:nvSpPr>
        <p:spPr>
          <a:xfrm>
            <a:off x="12907974" y="1549587"/>
            <a:ext cx="2013885" cy="369332"/>
          </a:xfrm>
          <a:prstGeom prst="rect">
            <a:avLst/>
          </a:prstGeom>
          <a:noFill/>
        </p:spPr>
        <p:txBody>
          <a:bodyPr wrap="none" rtlCol="0">
            <a:spAutoFit/>
          </a:bodyPr>
          <a:lstStyle/>
          <a:p>
            <a:r>
              <a:rPr lang="en-US" dirty="0">
                <a:solidFill>
                  <a:schemeClr val="bg1"/>
                </a:solidFill>
              </a:rPr>
              <a:t>Lawrence $308,000</a:t>
            </a:r>
          </a:p>
        </p:txBody>
      </p:sp>
    </p:spTree>
    <p:extLst>
      <p:ext uri="{BB962C8B-B14F-4D97-AF65-F5344CB8AC3E}">
        <p14:creationId xmlns:p14="http://schemas.microsoft.com/office/powerpoint/2010/main" val="172312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32000" y="1289392"/>
            <a:ext cx="8448549"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a:latin typeface="Trebuchet MS"/>
                <a:cs typeface="Trebuchet MS"/>
              </a:rPr>
              <a:t>Current Day - Affordable Housing in Andover</a:t>
            </a:r>
            <a:endParaRPr sz="3200" dirty="0">
              <a:latin typeface="Trebuchet MS"/>
              <a:cs typeface="Trebuchet MS"/>
            </a:endParaRPr>
          </a:p>
        </p:txBody>
      </p:sp>
      <p:sp>
        <p:nvSpPr>
          <p:cNvPr id="4" name="object 4"/>
          <p:cNvSpPr/>
          <p:nvPr/>
        </p:nvSpPr>
        <p:spPr>
          <a:xfrm>
            <a:off x="6350" y="1263662"/>
            <a:ext cx="1701164" cy="641350"/>
          </a:xfrm>
          <a:custGeom>
            <a:avLst/>
            <a:gdLst/>
            <a:ahLst/>
            <a:cxnLst/>
            <a:rect l="l" t="t" r="r" b="b"/>
            <a:pathLst>
              <a:path w="1701164" h="641350">
                <a:moveTo>
                  <a:pt x="0" y="641083"/>
                </a:moveTo>
                <a:lnTo>
                  <a:pt x="1700783" y="641083"/>
                </a:lnTo>
                <a:lnTo>
                  <a:pt x="1700783" y="0"/>
                </a:lnTo>
                <a:lnTo>
                  <a:pt x="0" y="0"/>
                </a:lnTo>
                <a:lnTo>
                  <a:pt x="0" y="641083"/>
                </a:lnTo>
                <a:close/>
              </a:path>
            </a:pathLst>
          </a:custGeom>
          <a:solidFill>
            <a:srgbClr val="5F6062"/>
          </a:solidFill>
        </p:spPr>
        <p:txBody>
          <a:bodyPr wrap="square" lIns="0" tIns="0" rIns="0" bIns="0" rtlCol="0"/>
          <a:lstStyle/>
          <a:p>
            <a:endParaRPr/>
          </a:p>
        </p:txBody>
      </p:sp>
      <p:sp>
        <p:nvSpPr>
          <p:cNvPr id="7" name="Rectangle 6"/>
          <p:cNvSpPr/>
          <p:nvPr/>
        </p:nvSpPr>
        <p:spPr>
          <a:xfrm>
            <a:off x="11340185" y="9410978"/>
            <a:ext cx="4037003" cy="400110"/>
          </a:xfrm>
          <a:prstGeom prst="rect">
            <a:avLst/>
          </a:prstGeom>
        </p:spPr>
        <p:txBody>
          <a:bodyPr wrap="none">
            <a:spAutoFit/>
          </a:bodyPr>
          <a:lstStyle/>
          <a:p>
            <a:r>
              <a:rPr lang="en-US" sz="2000" dirty="0">
                <a:solidFill>
                  <a:schemeClr val="tx2"/>
                </a:solidFill>
              </a:rPr>
              <a:t>https://andoverma.gov/692/Housing</a:t>
            </a:r>
          </a:p>
        </p:txBody>
      </p:sp>
      <p:sp>
        <p:nvSpPr>
          <p:cNvPr id="8" name="TextBox 7"/>
          <p:cNvSpPr txBox="1"/>
          <p:nvPr/>
        </p:nvSpPr>
        <p:spPr>
          <a:xfrm>
            <a:off x="11340185" y="1979555"/>
            <a:ext cx="3747415" cy="4678204"/>
          </a:xfrm>
          <a:prstGeom prst="rect">
            <a:avLst/>
          </a:prstGeom>
          <a:noFill/>
        </p:spPr>
        <p:txBody>
          <a:bodyPr wrap="square" rtlCol="0">
            <a:spAutoFit/>
          </a:bodyPr>
          <a:lstStyle/>
          <a:p>
            <a:pPr marL="285750" indent="-285750">
              <a:buFont typeface="Arial" panose="020B0604020202020204" pitchFamily="34" charset="0"/>
              <a:buChar char="•"/>
            </a:pPr>
            <a:endParaRPr lang="en-US" sz="2000" dirty="0"/>
          </a:p>
          <a:p>
            <a:pPr marL="342900" indent="-342900">
              <a:buFont typeface="Arial" panose="020B0604020202020204" pitchFamily="34" charset="0"/>
              <a:buChar char="•"/>
            </a:pPr>
            <a:r>
              <a:rPr lang="en-US" sz="2000" b="1" dirty="0"/>
              <a:t>Number of units through public housing, 40B, or inclusionary zoning = 1706 </a:t>
            </a:r>
          </a:p>
          <a:p>
            <a:pPr marL="285750" indent="-28575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Actual affordable units = 849</a:t>
            </a:r>
          </a:p>
          <a:p>
            <a:pPr marL="285750" indent="-28575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13.9% is the current Subsidized Housing percentage </a:t>
            </a:r>
            <a:r>
              <a:rPr lang="en-US" sz="2000" dirty="0"/>
              <a:t>as counted by the Commonwealth of Massachusetts (2010)  1706/12,324. </a:t>
            </a:r>
          </a:p>
          <a:p>
            <a:endParaRPr lang="en-US" sz="2000"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43112"/>
            <a:ext cx="10058400" cy="7667921"/>
          </a:xfrm>
          <a:prstGeom prst="rect">
            <a:avLst/>
          </a:prstGeom>
        </p:spPr>
      </p:pic>
      <p:sp>
        <p:nvSpPr>
          <p:cNvPr id="9" name="object 3">
            <a:extLst>
              <a:ext uri="{FF2B5EF4-FFF2-40B4-BE49-F238E27FC236}">
                <a16:creationId xmlns:a16="http://schemas.microsoft.com/office/drawing/2014/main" id="{66254FBF-61D0-A4F5-7AB8-A15896B39FB3}"/>
              </a:ext>
            </a:extLst>
          </p:cNvPr>
          <p:cNvSpPr/>
          <p:nvPr/>
        </p:nvSpPr>
        <p:spPr>
          <a:xfrm>
            <a:off x="13789352" y="0"/>
            <a:ext cx="1779630" cy="10058400"/>
          </a:xfrm>
          <a:custGeom>
            <a:avLst/>
            <a:gdLst/>
            <a:ahLst/>
            <a:cxnLst/>
            <a:rect l="l" t="t" r="r" b="b"/>
            <a:pathLst>
              <a:path w="4810125" h="10058400">
                <a:moveTo>
                  <a:pt x="0" y="10058399"/>
                </a:moveTo>
                <a:lnTo>
                  <a:pt x="4809743" y="10058399"/>
                </a:lnTo>
                <a:lnTo>
                  <a:pt x="4809743" y="0"/>
                </a:lnTo>
                <a:lnTo>
                  <a:pt x="0" y="0"/>
                </a:lnTo>
                <a:lnTo>
                  <a:pt x="0" y="10058399"/>
                </a:lnTo>
                <a:close/>
              </a:path>
            </a:pathLst>
          </a:custGeom>
          <a:solidFill>
            <a:srgbClr val="004F3A">
              <a:alpha val="26000"/>
            </a:srgbClr>
          </a:solidFill>
        </p:spPr>
        <p:txBody>
          <a:bodyPr wrap="square" lIns="0" tIns="0" rIns="0" bIns="0" rtlCol="0"/>
          <a:lstStyle/>
          <a:p>
            <a:endParaRPr/>
          </a:p>
        </p:txBody>
      </p:sp>
    </p:spTree>
    <p:extLst>
      <p:ext uri="{BB962C8B-B14F-4D97-AF65-F5344CB8AC3E}">
        <p14:creationId xmlns:p14="http://schemas.microsoft.com/office/powerpoint/2010/main" val="1241975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52400"/>
            <a:ext cx="15240000" cy="9753600"/>
          </a:xfrm>
          <a:prstGeom prst="roundRect">
            <a:avLst/>
          </a:prstGeom>
          <a:noFill/>
          <a:ln w="38100" cmpd="thickThin">
            <a:solidFill>
              <a:srgbClr val="004F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635253"/>
            <a:ext cx="9758400" cy="8787893"/>
          </a:xfrm>
          <a:prstGeom prst="rect">
            <a:avLst/>
          </a:prstGeom>
        </p:spPr>
      </p:pic>
    </p:spTree>
    <p:extLst>
      <p:ext uri="{BB962C8B-B14F-4D97-AF65-F5344CB8AC3E}">
        <p14:creationId xmlns:p14="http://schemas.microsoft.com/office/powerpoint/2010/main" val="21363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8020" y="935228"/>
            <a:ext cx="7588758" cy="369332"/>
          </a:xfrm>
        </p:spPr>
        <p:txBody>
          <a:bodyPr/>
          <a:lstStyle/>
          <a:p>
            <a:r>
              <a:rPr lang="en-US" dirty="0"/>
              <a:t>Examples of Affordable Housing around Andover</a:t>
            </a:r>
          </a:p>
        </p:txBody>
      </p:sp>
      <p:pic>
        <p:nvPicPr>
          <p:cNvPr id="7" name="Content Placeholder 6"/>
          <p:cNvPicPr>
            <a:picLocks noGrp="1" noChangeAspect="1"/>
          </p:cNvPicPr>
          <p:nvPr>
            <p:ph sz="half" idx="3"/>
          </p:nvPr>
        </p:nvPicPr>
        <p:blipFill>
          <a:blip r:embed="rId2">
            <a:extLst>
              <a:ext uri="{28A0092B-C50C-407E-A947-70E740481C1C}">
                <a14:useLocalDpi xmlns:a14="http://schemas.microsoft.com/office/drawing/2010/main" val="0"/>
              </a:ext>
            </a:extLst>
          </a:blip>
          <a:stretch>
            <a:fillRect/>
          </a:stretch>
        </p:blipFill>
        <p:spPr>
          <a:xfrm>
            <a:off x="7924800" y="1676400"/>
            <a:ext cx="5454650" cy="32376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1752600" y="2362200"/>
            <a:ext cx="5305425" cy="35612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6629400"/>
            <a:ext cx="4681728" cy="20391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5"/>
          <a:stretch>
            <a:fillRect/>
          </a:stretch>
        </p:blipFill>
        <p:spPr>
          <a:xfrm>
            <a:off x="8839200" y="5644324"/>
            <a:ext cx="4635678" cy="30241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63310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38450" y="1314539"/>
            <a:ext cx="10429750" cy="505267"/>
          </a:xfrm>
          <a:prstGeom prst="rect">
            <a:avLst/>
          </a:prstGeom>
        </p:spPr>
        <p:txBody>
          <a:bodyPr vert="horz" wrap="square" lIns="0" tIns="12700" rIns="0" bIns="0" rtlCol="0">
            <a:spAutoFit/>
          </a:bodyPr>
          <a:lstStyle/>
          <a:p>
            <a:pPr marL="12700">
              <a:lnSpc>
                <a:spcPct val="100000"/>
              </a:lnSpc>
              <a:spcBef>
                <a:spcPts val="100"/>
              </a:spcBef>
            </a:pPr>
            <a:r>
              <a:rPr lang="en-US" sz="3200" spc="-5" dirty="0">
                <a:latin typeface="Trebuchet MS"/>
                <a:cs typeface="Trebuchet MS"/>
              </a:rPr>
              <a:t>Moving Forward – Affordable Housing in Andover</a:t>
            </a:r>
            <a:endParaRPr sz="3200" dirty="0">
              <a:latin typeface="Trebuchet MS"/>
              <a:cs typeface="Trebuchet MS"/>
            </a:endParaRPr>
          </a:p>
        </p:txBody>
      </p:sp>
      <p:sp>
        <p:nvSpPr>
          <p:cNvPr id="3" name="object 3"/>
          <p:cNvSpPr txBox="1"/>
          <p:nvPr/>
        </p:nvSpPr>
        <p:spPr>
          <a:xfrm>
            <a:off x="1838450" y="2133600"/>
            <a:ext cx="13081000" cy="7591822"/>
          </a:xfrm>
          <a:prstGeom prst="rect">
            <a:avLst/>
          </a:prstGeom>
        </p:spPr>
        <p:txBody>
          <a:bodyPr vert="horz" wrap="square" lIns="0" tIns="12700" rIns="0" bIns="0" rtlCol="0">
            <a:spAutoFit/>
          </a:bodyPr>
          <a:lstStyle/>
          <a:p>
            <a:pPr marL="12700">
              <a:lnSpc>
                <a:spcPct val="100000"/>
              </a:lnSpc>
              <a:spcBef>
                <a:spcPts val="100"/>
              </a:spcBef>
            </a:pPr>
            <a:r>
              <a:rPr lang="en-US" sz="2800" b="1" spc="-20" dirty="0">
                <a:cs typeface="Calibri"/>
              </a:rPr>
              <a:t>What is Andover doing to keep building or encouraging affordable housing?</a:t>
            </a:r>
          </a:p>
          <a:p>
            <a:pPr marL="355600" indent="-342900">
              <a:lnSpc>
                <a:spcPct val="100000"/>
              </a:lnSpc>
              <a:spcBef>
                <a:spcPts val="100"/>
              </a:spcBef>
              <a:buFont typeface="Arial" panose="020B0604020202020204" pitchFamily="34" charset="0"/>
              <a:buChar char="•"/>
            </a:pPr>
            <a:r>
              <a:rPr lang="en-US" sz="2800" spc="-20" dirty="0">
                <a:cs typeface="Calibri"/>
              </a:rPr>
              <a:t>Historic Mill District (HMD)- There is opportunity to create market rate and affordable housing in the HMS using inclusionary zoning. The HMD allows up to 40 units/acre.</a:t>
            </a:r>
          </a:p>
          <a:p>
            <a:pPr marL="12700">
              <a:lnSpc>
                <a:spcPct val="100000"/>
              </a:lnSpc>
              <a:spcBef>
                <a:spcPts val="100"/>
              </a:spcBef>
            </a:pPr>
            <a:endParaRPr lang="en-US" sz="2800" spc="-20" dirty="0">
              <a:cs typeface="Calibri"/>
            </a:endParaRPr>
          </a:p>
          <a:p>
            <a:pPr marL="355600" indent="-342900">
              <a:lnSpc>
                <a:spcPct val="100000"/>
              </a:lnSpc>
              <a:spcBef>
                <a:spcPts val="100"/>
              </a:spcBef>
              <a:buFont typeface="Arial" panose="020B0604020202020204" pitchFamily="34" charset="0"/>
              <a:buChar char="•"/>
            </a:pPr>
            <a:r>
              <a:rPr lang="en-US" sz="2800" spc="-20" dirty="0">
                <a:cs typeface="Calibri"/>
              </a:rPr>
              <a:t>Town staff works closely with the Affordable Housing Trust Fund Board and local non-profits to help fund and support affordable housing initiatives.</a:t>
            </a:r>
          </a:p>
          <a:p>
            <a:pPr marL="12700">
              <a:lnSpc>
                <a:spcPct val="100000"/>
              </a:lnSpc>
              <a:spcBef>
                <a:spcPts val="100"/>
              </a:spcBef>
            </a:pPr>
            <a:endParaRPr lang="en-US" sz="2800" spc="-20" dirty="0">
              <a:cs typeface="Calibri"/>
            </a:endParaRPr>
          </a:p>
          <a:p>
            <a:pPr marL="355600" indent="-342900">
              <a:lnSpc>
                <a:spcPct val="100000"/>
              </a:lnSpc>
              <a:spcBef>
                <a:spcPts val="100"/>
              </a:spcBef>
              <a:buFont typeface="Arial" panose="020B0604020202020204" pitchFamily="34" charset="0"/>
              <a:buChar char="•"/>
            </a:pPr>
            <a:r>
              <a:rPr lang="en-US" sz="2800" spc="-20" dirty="0">
                <a:cs typeface="Calibri"/>
              </a:rPr>
              <a:t>The Town of Andover is reviewing the existing Zoning Bylaw to find areas that need improvement, including potential changes that could increase the supply of housing.</a:t>
            </a:r>
            <a:endParaRPr lang="en-US" sz="2800" b="1" spc="-20" dirty="0">
              <a:cs typeface="Calibri"/>
            </a:endParaRPr>
          </a:p>
          <a:p>
            <a:pPr marL="12700">
              <a:lnSpc>
                <a:spcPct val="100000"/>
              </a:lnSpc>
              <a:spcBef>
                <a:spcPts val="100"/>
              </a:spcBef>
            </a:pPr>
            <a:r>
              <a:rPr lang="en-US" sz="2800" b="1" spc="-20" dirty="0">
                <a:cs typeface="Calibri"/>
              </a:rPr>
              <a:t>    For example:</a:t>
            </a:r>
          </a:p>
          <a:p>
            <a:pPr marL="742950" lvl="1" indent="-285750">
              <a:buFont typeface="Arial" panose="020B0604020202020204" pitchFamily="34" charset="0"/>
              <a:buChar char="•"/>
            </a:pPr>
            <a:r>
              <a:rPr lang="en-US" sz="2800" dirty="0"/>
              <a:t>Allowing the creation of accessory dwelling units, ADU’s or “in-law” apartments.</a:t>
            </a:r>
          </a:p>
          <a:p>
            <a:pPr marL="742950" lvl="1" indent="-285750">
              <a:buFont typeface="Arial" panose="020B0604020202020204" pitchFamily="34" charset="0"/>
              <a:buChar char="•"/>
            </a:pPr>
            <a:r>
              <a:rPr lang="en-US" sz="2800" dirty="0"/>
              <a:t>Approving smaller lot zoning districts that put housing near existing activity centers and transit locations.</a:t>
            </a:r>
          </a:p>
          <a:p>
            <a:pPr marL="742950" lvl="1" indent="-285750">
              <a:buFont typeface="Arial" panose="020B0604020202020204" pitchFamily="34" charset="0"/>
              <a:buChar char="•"/>
            </a:pPr>
            <a:r>
              <a:rPr lang="en-US" sz="2800" dirty="0"/>
              <a:t>Granting increased density either by right and/or through a special permit process.</a:t>
            </a:r>
          </a:p>
          <a:p>
            <a:pPr marL="742950" lvl="1" indent="-285750">
              <a:buFont typeface="Arial" panose="020B0604020202020204" pitchFamily="34" charset="0"/>
              <a:buChar char="•"/>
            </a:pPr>
            <a:r>
              <a:rPr lang="en-US" sz="2800" dirty="0"/>
              <a:t>Reducing parking requirements and dimensional requirements, such as minimum lot sizes.</a:t>
            </a:r>
            <a:endParaRPr lang="en-US" sz="1600" b="1" spc="-20" dirty="0">
              <a:cs typeface="Calibri"/>
            </a:endParaRPr>
          </a:p>
          <a:p>
            <a:pPr>
              <a:lnSpc>
                <a:spcPct val="100000"/>
              </a:lnSpc>
              <a:spcBef>
                <a:spcPts val="10"/>
              </a:spcBef>
            </a:pPr>
            <a:endParaRPr sz="1600" dirty="0">
              <a:latin typeface="Calibri"/>
              <a:cs typeface="Calibri"/>
            </a:endParaRPr>
          </a:p>
          <a:p>
            <a:pPr>
              <a:lnSpc>
                <a:spcPct val="100000"/>
              </a:lnSpc>
              <a:spcBef>
                <a:spcPts val="10"/>
              </a:spcBef>
            </a:pPr>
            <a:endParaRPr sz="2350" dirty="0">
              <a:latin typeface="Calibri"/>
              <a:cs typeface="Calibri"/>
            </a:endParaRPr>
          </a:p>
        </p:txBody>
      </p:sp>
      <p:sp>
        <p:nvSpPr>
          <p:cNvPr id="4" name="object 4"/>
          <p:cNvSpPr/>
          <p:nvPr/>
        </p:nvSpPr>
        <p:spPr>
          <a:xfrm>
            <a:off x="6350" y="1263662"/>
            <a:ext cx="1701164" cy="641350"/>
          </a:xfrm>
          <a:custGeom>
            <a:avLst/>
            <a:gdLst/>
            <a:ahLst/>
            <a:cxnLst/>
            <a:rect l="l" t="t" r="r" b="b"/>
            <a:pathLst>
              <a:path w="1701164" h="641350">
                <a:moveTo>
                  <a:pt x="0" y="641083"/>
                </a:moveTo>
                <a:lnTo>
                  <a:pt x="1700783" y="641083"/>
                </a:lnTo>
                <a:lnTo>
                  <a:pt x="1700783" y="0"/>
                </a:lnTo>
                <a:lnTo>
                  <a:pt x="0" y="0"/>
                </a:lnTo>
                <a:lnTo>
                  <a:pt x="0" y="641083"/>
                </a:lnTo>
                <a:close/>
              </a:path>
            </a:pathLst>
          </a:custGeom>
          <a:solidFill>
            <a:srgbClr val="5F6062"/>
          </a:solidFill>
        </p:spPr>
        <p:txBody>
          <a:bodyPr wrap="square" lIns="0" tIns="0" rIns="0" bIns="0" rtlCol="0"/>
          <a:lstStyle/>
          <a:p>
            <a:endParaRPr/>
          </a:p>
        </p:txBody>
      </p:sp>
    </p:spTree>
    <p:extLst>
      <p:ext uri="{BB962C8B-B14F-4D97-AF65-F5344CB8AC3E}">
        <p14:creationId xmlns:p14="http://schemas.microsoft.com/office/powerpoint/2010/main" val="3954903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1583" y="1314539"/>
            <a:ext cx="5357417" cy="505267"/>
          </a:xfrm>
          <a:prstGeom prst="rect">
            <a:avLst/>
          </a:prstGeom>
        </p:spPr>
        <p:txBody>
          <a:bodyPr vert="horz" wrap="square" lIns="0" tIns="12700" rIns="0" bIns="0" rtlCol="0">
            <a:spAutoFit/>
          </a:bodyPr>
          <a:lstStyle/>
          <a:p>
            <a:pPr marL="12700">
              <a:lnSpc>
                <a:spcPct val="100000"/>
              </a:lnSpc>
              <a:spcBef>
                <a:spcPts val="100"/>
              </a:spcBef>
            </a:pPr>
            <a:r>
              <a:rPr lang="en-US" sz="3200" dirty="0">
                <a:latin typeface="Trebuchet MS"/>
                <a:cs typeface="Trebuchet MS"/>
              </a:rPr>
              <a:t>Contact Information:</a:t>
            </a:r>
            <a:endParaRPr sz="3200" dirty="0">
              <a:latin typeface="Trebuchet MS"/>
              <a:cs typeface="Trebuchet MS"/>
            </a:endParaRPr>
          </a:p>
        </p:txBody>
      </p:sp>
      <p:sp>
        <p:nvSpPr>
          <p:cNvPr id="3" name="object 3"/>
          <p:cNvSpPr txBox="1"/>
          <p:nvPr/>
        </p:nvSpPr>
        <p:spPr>
          <a:xfrm>
            <a:off x="1850644" y="2133092"/>
            <a:ext cx="11712956" cy="3952364"/>
          </a:xfrm>
          <a:prstGeom prst="rect">
            <a:avLst/>
          </a:prstGeom>
        </p:spPr>
        <p:txBody>
          <a:bodyPr vert="horz" wrap="square" lIns="0" tIns="12700" rIns="0" bIns="0" rtlCol="0">
            <a:spAutoFit/>
          </a:bodyPr>
          <a:lstStyle/>
          <a:p>
            <a:pPr marL="12700" marR="175260">
              <a:lnSpc>
                <a:spcPct val="100000"/>
              </a:lnSpc>
              <a:tabLst>
                <a:tab pos="241300" algn="l"/>
              </a:tabLst>
            </a:pPr>
            <a:endParaRPr sz="3200" dirty="0">
              <a:cs typeface="Calibri"/>
            </a:endParaRPr>
          </a:p>
          <a:p>
            <a:pPr marL="241300" marR="126364" indent="-228600">
              <a:lnSpc>
                <a:spcPct val="100000"/>
              </a:lnSpc>
              <a:spcBef>
                <a:spcPts val="5"/>
              </a:spcBef>
              <a:buChar char="•"/>
              <a:tabLst>
                <a:tab pos="241300" algn="l"/>
              </a:tabLst>
            </a:pPr>
            <a:r>
              <a:rPr lang="en-US" sz="3200" spc="-5" dirty="0">
                <a:cs typeface="Calibri"/>
              </a:rPr>
              <a:t>Lisa Schwarz, Planning Division (978) 623-8652 </a:t>
            </a:r>
            <a:r>
              <a:rPr lang="en-US" sz="3200" spc="-5" dirty="0">
                <a:cs typeface="Calibri"/>
                <a:hlinkClick r:id="rId2"/>
              </a:rPr>
              <a:t>Lisa.Schwarz@andoverma.us</a:t>
            </a:r>
            <a:endParaRPr lang="en-US" sz="3200" spc="-5" dirty="0">
              <a:cs typeface="Calibri"/>
            </a:endParaRPr>
          </a:p>
          <a:p>
            <a:pPr marL="12700" marR="126364">
              <a:lnSpc>
                <a:spcPct val="100000"/>
              </a:lnSpc>
              <a:spcBef>
                <a:spcPts val="5"/>
              </a:spcBef>
              <a:tabLst>
                <a:tab pos="241300" algn="l"/>
              </a:tabLst>
            </a:pPr>
            <a:endParaRPr lang="en-US" sz="3200" spc="-5" dirty="0">
              <a:cs typeface="Calibri"/>
            </a:endParaRPr>
          </a:p>
          <a:p>
            <a:pPr marL="241300" marR="126364" indent="-228600">
              <a:lnSpc>
                <a:spcPct val="100000"/>
              </a:lnSpc>
              <a:spcBef>
                <a:spcPts val="5"/>
              </a:spcBef>
              <a:buChar char="•"/>
              <a:tabLst>
                <a:tab pos="241300" algn="l"/>
              </a:tabLst>
            </a:pPr>
            <a:endParaRPr lang="en-US" sz="3200" spc="-5" dirty="0">
              <a:cs typeface="Calibri"/>
            </a:endParaRPr>
          </a:p>
          <a:p>
            <a:pPr marL="241300" marR="126364" indent="-228600">
              <a:spcBef>
                <a:spcPts val="5"/>
              </a:spcBef>
              <a:buFontTx/>
              <a:buChar char="•"/>
              <a:tabLst>
                <a:tab pos="241300" algn="l"/>
              </a:tabLst>
            </a:pPr>
            <a:r>
              <a:rPr lang="en-US" sz="3200" dirty="0">
                <a:cs typeface="Calibri"/>
              </a:rPr>
              <a:t>Town of Andover Website: </a:t>
            </a:r>
            <a:r>
              <a:rPr lang="en-US" sz="3200" dirty="0">
                <a:cs typeface="Calibri"/>
                <a:hlinkClick r:id="rId3"/>
              </a:rPr>
              <a:t>https://andoverma.gov/692/Housing</a:t>
            </a:r>
            <a:endParaRPr lang="en-US" sz="3200" dirty="0">
              <a:cs typeface="Calibri"/>
            </a:endParaRPr>
          </a:p>
          <a:p>
            <a:pPr marL="241300" marR="126364" indent="-228600">
              <a:lnSpc>
                <a:spcPct val="100000"/>
              </a:lnSpc>
              <a:spcBef>
                <a:spcPts val="5"/>
              </a:spcBef>
              <a:buChar char="•"/>
              <a:tabLst>
                <a:tab pos="241300" algn="l"/>
              </a:tabLst>
            </a:pPr>
            <a:r>
              <a:rPr lang="en-US" sz="3200" spc="-5" dirty="0">
                <a:cs typeface="Calibri"/>
              </a:rPr>
              <a:t>Andover Zoning Bylaw </a:t>
            </a:r>
            <a:r>
              <a:rPr lang="en-US" sz="3200" spc="-5" dirty="0">
                <a:cs typeface="Calibri"/>
                <a:hlinkClick r:id="rId4"/>
              </a:rPr>
              <a:t>https://www.ecode360.com/15582155</a:t>
            </a:r>
            <a:r>
              <a:rPr lang="en-US" sz="3200" spc="-5" dirty="0">
                <a:cs typeface="Calibri"/>
              </a:rPr>
              <a:t> </a:t>
            </a:r>
          </a:p>
          <a:p>
            <a:pPr marL="12700" marR="126364">
              <a:lnSpc>
                <a:spcPct val="100000"/>
              </a:lnSpc>
              <a:spcBef>
                <a:spcPts val="5"/>
              </a:spcBef>
              <a:tabLst>
                <a:tab pos="241300" algn="l"/>
              </a:tabLst>
            </a:pPr>
            <a:endParaRPr lang="en-US" sz="3200" spc="-5" dirty="0">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7541</TotalTime>
  <Words>1154</Words>
  <Application>Microsoft Office PowerPoint</Application>
  <PresentationFormat>Custom</PresentationFormat>
  <Paragraphs>80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Trebuchet MS</vt:lpstr>
      <vt:lpstr>Office Theme</vt:lpstr>
      <vt:lpstr>PowerPoint Presentation</vt:lpstr>
      <vt:lpstr>History of Affordable Housing in Andover</vt:lpstr>
      <vt:lpstr>History of Affordable Housing in Andover</vt:lpstr>
      <vt:lpstr>PowerPoint Presentation</vt:lpstr>
      <vt:lpstr>Current Day - Affordable Housing in Andover</vt:lpstr>
      <vt:lpstr>PowerPoint Presentation</vt:lpstr>
      <vt:lpstr>Examples of Affordable Housing around Andover</vt:lpstr>
      <vt:lpstr>Moving Forward – Affordable Housing in Andover</vt:lpstr>
      <vt:lpstr>Contact Information:</vt:lpstr>
      <vt:lpstr>Current Day – Affordable Housing in Andover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DMCC  VISION:</dc:title>
  <dc:creator>Lisa Schwarz</dc:creator>
  <cp:lastModifiedBy>Lisa Schwarz</cp:lastModifiedBy>
  <cp:revision>54</cp:revision>
  <cp:lastPrinted>2023-03-30T16:22:26Z</cp:lastPrinted>
  <dcterms:created xsi:type="dcterms:W3CDTF">2020-05-29T17:51:49Z</dcterms:created>
  <dcterms:modified xsi:type="dcterms:W3CDTF">2023-04-03T16:57:10Z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2020-05-28T00:00:00Z</vt:filetime>
  </property>
  <property fmtid="{D5CDD505-2E9C-101B-9397-08002B2CF9AE}" pid="3" name="Creator">
    <vt:lpwstr>Adobe InDesign 15.0 (Windows)</vt:lpwstr>
  </property>
  <property fmtid="{D5CDD505-2E9C-101B-9397-08002B2CF9AE}" pid="4" name="LastSaved">
    <vt:filetime>2020-05-29T00:00:00Z</vt:filetime>
  </property>
</Properties>
</file>