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custom-properties" Target="docProps/custom.xml" Id="rId5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98" r:id="rId5"/>
    <p:sldId id="315" r:id="rId6"/>
    <p:sldId id="299" r:id="rId7"/>
    <p:sldId id="300" r:id="rId8"/>
    <p:sldId id="301" r:id="rId9"/>
    <p:sldId id="305" r:id="rId10"/>
    <p:sldId id="307" r:id="rId11"/>
    <p:sldId id="316" r:id="rId12"/>
    <p:sldId id="267" r:id="rId13"/>
    <p:sldId id="271" r:id="rId14"/>
    <p:sldId id="272" r:id="rId15"/>
    <p:sldId id="317" r:id="rId16"/>
    <p:sldId id="274" r:id="rId17"/>
    <p:sldId id="281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8BE8C-3A1C-43E6-B91A-BA2723FB1FDD}" v="329" dt="2024-09-24T20:48:52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003" autoAdjust="0"/>
  </p:normalViewPr>
  <p:slideViewPr>
    <p:cSldViewPr snapToGrid="0">
      <p:cViewPr varScale="1">
        <p:scale>
          <a:sx n="45" d="100"/>
          <a:sy n="4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presProps" Target="pres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microsoft.com/office/2015/10/relationships/revisionInfo" Target="revisionInfo.xml" Id="rId25" /><Relationship Type="http://schemas.openxmlformats.org/officeDocument/2006/relationships/slide" Target="slides/slide12.xml" Id="rId16" /><Relationship Type="http://schemas.openxmlformats.org/officeDocument/2006/relationships/notesMaster" Target="notesMasters/notesMaster1.xml" Id="rId20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ableStyles" Target="tableStyle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heme" Target="theme/theme1.xml" Id="rId23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viewProps" Target="viewProps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CCD31-FF3D-441C-816A-4684AFA45F44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DD7B9-8810-4D9B-8454-D9A128BE6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5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4823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33562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9258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26373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73266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7195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92699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4999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518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4208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23541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66477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3629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22900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1950-6B29-41B9-96C0-6F39A286B6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65C49-93FF-35FB-341D-C849C2E24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D2DFEE-0959-5BA5-D215-CE7736BDC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75E74-8B5B-38C7-C897-ED83AE64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48DE-5959-27A0-2FEA-05C8701F6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F9EDE-BA79-7E67-C2D7-AB98BAD6E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924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AAC5B-0A6A-9CBC-0279-477D95DC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9DDC1-8EFA-B359-D592-722EE8317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46254-0C7F-9991-F2B6-44488E15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1720A-4A4F-0CE1-7254-81B01A86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85AF7-5AC6-6DB5-8736-39474AE1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11778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AF632-CD3D-AE2A-53CD-FC943C692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40B57-5675-C3F2-94EA-7A5D8B4AD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B66BF-7279-87B0-083B-ADD19539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FFE2-C7DA-3C28-67F9-1C27C1EF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3977-AE7E-7675-A014-828FCEDC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94963"/>
      </p:ext>
    </p:extLst>
  </p:cSld>
  <p:clrMapOvr>
    <a:masterClrMapping/>
  </p:clrMapOvr>
</p:sldLayout>
</file>

<file path=ppt/slideLayouts/slideLayout12.xml><?xml version="1.0" encoding="utf-8"?>
<p:sldLayout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6893BE3-C4A6-C5FC-5353-FAD41D6904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27E194A3-2EFE-1E0F-02E0-DE92463FB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5D84C1-B1AA-D90C-AAEF-CC25DDC3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>
            <a:lvl1pPr>
              <a:defRPr b="1" i="0">
                <a:solidFill>
                  <a:srgbClr val="003567"/>
                </a:solidFill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DC483-025D-5819-D608-60CB4E78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9E462-24F1-73B4-F3A8-C9A4BA14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3002B-1F71-954D-BD68-A2D203595239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C3D53-0EA6-2D58-29FD-1BD51DAD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65E27-498F-1D43-E27A-E2840664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5B2E-628B-604C-AB76-8B4F976E84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6A3AB1-5224-559A-D43D-65ADE9FE1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270000"/>
            <a:ext cx="10515600" cy="4206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8FCB"/>
                </a:solidFill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51009203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96AD-0E1F-74D1-8830-F426BDE22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25A8-EA5B-FD92-9586-790D3B50B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D797E-BA38-2F6F-C64A-6E5EB35F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9E2B-E45D-A12F-4B3D-EA5E21AD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95855-3DFD-208C-8A57-30030B12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88595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FAF60-F39C-BE16-189B-10518F24D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87797-6BD6-E63D-910F-79DF0A77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907B4-AFBB-131A-908C-06D41CAE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7F6A-5288-EBCA-FF2B-842ED9F1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07715-08CA-584D-65C9-7F4C856E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66789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49EAF-B979-6DA2-0416-FAB0A3B8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DFA76-1709-B406-49A5-B00FF6F087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BDF02-5AED-2039-8C32-DBC2A754F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B15B2-3DF5-6A0C-1AB9-8CC903EF0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AEC40-AC9A-43A4-DD7F-678818F4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9EB05-D16F-0D57-B110-D522B762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4662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A300-216E-246B-3377-F8CFFA25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522E7-046F-8CFE-34E4-C776564B4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BE991-CB95-4722-58CE-D7B5AF16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8825-3013-C376-2E8F-BE9FBDCD98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8299B-BA71-FD26-56A5-695BB06C7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E12D0-1D7B-5C10-46E4-A46669534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EFCC9-8338-53DF-486D-6328A8862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B10D3-CA33-24F1-70D4-687475B8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192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7E6DC-12EE-0333-8E8E-FE044C52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DD4F6-079D-B78D-198B-C89317D6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A5E41-3D3A-B7A1-FE56-C2E3247E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A1EE33-D3E5-08C6-A6EB-C03D2D11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7593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2A889-5CAE-E4C2-9A3B-6BBB44B69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DA6FD-F148-02FC-AD4F-9F57C90B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E9EE4-AD14-256C-2870-FDBCC40C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5365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E3BC-410B-4F66-A7D6-F00F2E8A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18A7F-CE38-24BB-AAB9-AEBDC58C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C09E0-3B4D-F0CA-ACC7-ABA0D7A80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D78AE-B99F-08A2-3FDF-F34D694A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97035-FA15-18D3-6EEF-35F0A3E6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4C903-D4ED-5B00-1689-D7F9203A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39048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228A-6B87-2696-04D5-AD566800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C06FE9-E602-1E70-45EF-82D2185E8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2BE1F-17DB-E291-37DB-7CB2A2FB8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81060-DDA4-80CD-AE70-58E20258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CA751-9309-FEB9-2489-5DD3138F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1915F-29B0-07BD-4BDB-01CA30BA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84="http://schemas.microsoft.com/office/powerpoint/2018/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E468A-F266-6B61-982E-374B697B5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97E63-F1C3-3D51-1CED-49C872B86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66B12-2897-7DD3-91F9-3005357C6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CE034-664D-4F59-B9DC-B3BE370088C1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CC7BA-9478-BD25-EBA9-719B26E8C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0CCB-31CA-AA61-7851-85C37F344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A3240-9AE9-4566-A3CB-1E43A310C0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7D1337-3C2A-FDFF-BBAC-F987CCA34A02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36338" y="190500"/>
            <a:ext cx="6937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Use</a:t>
            </a:r>
          </a:p>
        </p:txBody>
      </p:sp>
    </p:spTree>
    <p:extLst>
      <p:ext uri="{BB962C8B-B14F-4D97-AF65-F5344CB8AC3E}">
        <p14:creationId xmlns:p14="http://schemas.microsoft.com/office/powerpoint/2010/main" val="389120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" title="">
            <a:extLst>
              <a:ext uri="{FF2B5EF4-FFF2-40B4-BE49-F238E27FC236}">
                <a16:creationId xmlns:a16="http://schemas.microsoft.com/office/drawing/2014/main" id="{1EE2636B-3FB5-177D-25F8-979628EFC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6834" y="533400"/>
            <a:ext cx="11211339" cy="838200"/>
          </a:xfrm>
        </p:spPr>
        <p:txBody>
          <a:bodyPr wrap="square" anchor="ctr">
            <a:noAutofit/>
          </a:bodyPr>
          <a:lstStyle/>
          <a:p>
            <a:pPr algn="ctr"/>
            <a:r>
              <a:rPr lang="en-US" altLang="en-US" sz="3000"/>
              <a:t>P&amp;G Andover Manufacturing Center </a:t>
            </a:r>
            <a:br>
              <a:rPr lang="en-US" altLang="en-US" sz="3000"/>
            </a:br>
            <a:r>
              <a:rPr lang="en-US" altLang="en-US" sz="3000"/>
              <a:t>Enhancement Project</a:t>
            </a:r>
          </a:p>
        </p:txBody>
      </p:sp>
      <p:sp>
        <p:nvSpPr>
          <p:cNvPr id="6" name="Rectangle 4" descr="" title="">
            <a:extLst>
              <a:ext uri="{FF2B5EF4-FFF2-40B4-BE49-F238E27FC236}">
                <a16:creationId xmlns:a16="http://schemas.microsoft.com/office/drawing/2014/main" id="{37ADB47F-0412-202A-7708-8FE6AB19C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324600"/>
            <a:ext cx="2743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 sz="1000" b="1" i="1">
              <a:solidFill>
                <a:srgbClr val="2A5F7D"/>
              </a:solidFill>
              <a:latin typeface="CG Omega" panose="020B0502050508020304" pitchFamily="34" charset="0"/>
            </a:endParaRPr>
          </a:p>
        </p:txBody>
      </p:sp>
      <p:pic>
        <p:nvPicPr>
          <p:cNvPr id="8" name="Picture 7" descr="" title="">
            <a:extLst>
              <a:ext uri="{FF2B5EF4-FFF2-40B4-BE49-F238E27FC236}">
                <a16:creationId xmlns:a16="http://schemas.microsoft.com/office/drawing/2014/main" id="{68927FE9-06F8-7A97-873E-41E9BEDA0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1" y="1525738"/>
            <a:ext cx="8531309" cy="4798861"/>
          </a:xfrm>
          <a:prstGeom prst="rect">
            <a:avLst/>
          </a:prstGeom>
        </p:spPr>
      </p:pic>
      <p:pic>
        <p:nvPicPr>
          <p:cNvPr id="1026" name="Picture 2" descr="" title="">
            <a:extLst>
              <a:ext uri="{FF2B5EF4-FFF2-40B4-BE49-F238E27FC236}">
                <a16:creationId xmlns:a16="http://schemas.microsoft.com/office/drawing/2014/main" id="{28A834FB-353F-A556-0B65-7621BE51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97917" l="4412" r="97059">
                        <a14:foregroundMark x1="32843" y1="40625" x2="32843" y2="40625"/>
                        <a14:foregroundMark x1="50490" y1="69792" x2="50490" y2="69792"/>
                        <a14:foregroundMark x1="50490" y1="83333" x2="50490" y2="83333"/>
                        <a14:foregroundMark x1="50490" y1="83333" x2="50490" y2="83333"/>
                        <a14:foregroundMark x1="50490" y1="83333" x2="50490" y2="83333"/>
                        <a14:foregroundMark x1="69118" y1="79688" x2="69118" y2="79688"/>
                        <a14:foregroundMark x1="74510" y1="77604" x2="74510" y2="77604"/>
                        <a14:foregroundMark x1="65686" y1="92188" x2="65686" y2="92188"/>
                        <a14:foregroundMark x1="58824" y1="92188" x2="56863" y2="92188"/>
                        <a14:foregroundMark x1="50000" y1="89063" x2="48529" y2="85938"/>
                        <a14:foregroundMark x1="59314" y1="72396" x2="68627" y2="70313"/>
                        <a14:foregroundMark x1="70588" y1="71354" x2="72549" y2="73438"/>
                        <a14:foregroundMark x1="74510" y1="77604" x2="74510" y2="81250"/>
                        <a14:foregroundMark x1="77941" y1="77604" x2="80882" y2="77083"/>
                        <a14:foregroundMark x1="83333" y1="77083" x2="88235" y2="73958"/>
                        <a14:foregroundMark x1="92157" y1="71354" x2="95098" y2="64583"/>
                        <a14:foregroundMark x1="95588" y1="53125" x2="95588" y2="53125"/>
                        <a14:foregroundMark x1="72549" y1="38542" x2="72549" y2="38542"/>
                        <a14:foregroundMark x1="66176" y1="47396" x2="66176" y2="49479"/>
                        <a14:foregroundMark x1="66176" y1="53646" x2="66176" y2="55729"/>
                        <a14:foregroundMark x1="69118" y1="60938" x2="71078" y2="61979"/>
                        <a14:foregroundMark x1="75000" y1="61979" x2="77451" y2="62500"/>
                        <a14:foregroundMark x1="79412" y1="62500" x2="79412" y2="62500"/>
                        <a14:foregroundMark x1="79412" y1="62500" x2="79412" y2="62500"/>
                        <a14:foregroundMark x1="79412" y1="62500" x2="79902" y2="58854"/>
                        <a14:foregroundMark x1="79902" y1="56771" x2="79902" y2="56771"/>
                        <a14:foregroundMark x1="81373" y1="55208" x2="83333" y2="53646"/>
                        <a14:foregroundMark x1="83333" y1="53125" x2="83333" y2="53125"/>
                        <a14:foregroundMark x1="72549" y1="39063" x2="70588" y2="40625"/>
                        <a14:foregroundMark x1="69608" y1="40625" x2="69608" y2="40625"/>
                        <a14:foregroundMark x1="54902" y1="46354" x2="54902" y2="46354"/>
                        <a14:foregroundMark x1="50490" y1="55208" x2="50490" y2="55208"/>
                        <a14:foregroundMark x1="45098" y1="59375" x2="45098" y2="59375"/>
                        <a14:foregroundMark x1="56373" y1="60417" x2="56373" y2="60417"/>
                        <a14:foregroundMark x1="53922" y1="56771" x2="53922" y2="56771"/>
                        <a14:foregroundMark x1="53431" y1="45833" x2="53431" y2="45833"/>
                        <a14:foregroundMark x1="58333" y1="47396" x2="58333" y2="47396"/>
                        <a14:foregroundMark x1="31373" y1="43750" x2="31373" y2="43750"/>
                        <a14:foregroundMark x1="27941" y1="53125" x2="26961" y2="55729"/>
                        <a14:foregroundMark x1="26961" y1="59375" x2="26961" y2="59375"/>
                        <a14:foregroundMark x1="25490" y1="60417" x2="27451" y2="52604"/>
                        <a14:foregroundMark x1="32353" y1="45313" x2="32353" y2="45313"/>
                        <a14:foregroundMark x1="36275" y1="43750" x2="36275" y2="43750"/>
                        <a14:foregroundMark x1="39216" y1="43750" x2="39216" y2="43750"/>
                        <a14:foregroundMark x1="41667" y1="43750" x2="41667" y2="43750"/>
                        <a14:foregroundMark x1="46569" y1="44271" x2="46569" y2="44271"/>
                        <a14:foregroundMark x1="44608" y1="46354" x2="43627" y2="44271"/>
                        <a14:foregroundMark x1="44608" y1="42188" x2="44608" y2="42188"/>
                        <a14:foregroundMark x1="58824" y1="7292" x2="58824" y2="7292"/>
                        <a14:foregroundMark x1="56863" y1="2604" x2="56863" y2="2604"/>
                        <a14:foregroundMark x1="88725" y1="49479" x2="90686" y2="50000"/>
                        <a14:foregroundMark x1="90196" y1="54688" x2="90196" y2="60417"/>
                        <a14:foregroundMark x1="90196" y1="66146" x2="88725" y2="69271"/>
                        <a14:foregroundMark x1="73039" y1="90104" x2="73039" y2="90104"/>
                        <a14:foregroundMark x1="61765" y1="93750" x2="56863" y2="95833"/>
                        <a14:foregroundMark x1="51961" y1="96354" x2="51961" y2="96354"/>
                        <a14:foregroundMark x1="46078" y1="96354" x2="46078" y2="96354"/>
                        <a14:foregroundMark x1="43137" y1="96354" x2="41176" y2="96354"/>
                        <a14:foregroundMark x1="35784" y1="96354" x2="32353" y2="95313"/>
                        <a14:foregroundMark x1="27451" y1="89063" x2="25490" y2="84896"/>
                        <a14:foregroundMark x1="20588" y1="75521" x2="18137" y2="75000"/>
                        <a14:foregroundMark x1="15196" y1="73438" x2="13235" y2="66146"/>
                        <a14:foregroundMark x1="11765" y1="57292" x2="11765" y2="57292"/>
                        <a14:foregroundMark x1="9804" y1="46354" x2="9804" y2="42708"/>
                        <a14:foregroundMark x1="8333" y1="40625" x2="7843" y2="47396"/>
                        <a14:foregroundMark x1="7843" y1="59375" x2="7843" y2="59375"/>
                        <a14:foregroundMark x1="7843" y1="63021" x2="7843" y2="63021"/>
                        <a14:foregroundMark x1="4412" y1="53125" x2="4412" y2="53125"/>
                        <a14:foregroundMark x1="79902" y1="44271" x2="79902" y2="44271"/>
                        <a14:foregroundMark x1="75980" y1="36458" x2="75980" y2="36458"/>
                        <a14:foregroundMark x1="83333" y1="36458" x2="85294" y2="36458"/>
                        <a14:foregroundMark x1="86765" y1="36458" x2="86765" y2="36458"/>
                        <a14:foregroundMark x1="91667" y1="41667" x2="91667" y2="41667"/>
                        <a14:foregroundMark x1="96569" y1="42708" x2="96569" y2="45313"/>
                        <a14:foregroundMark x1="97059" y1="50000" x2="97059" y2="50000"/>
                        <a14:foregroundMark x1="45098" y1="64063" x2="45098" y2="64063"/>
                        <a14:foregroundMark x1="57353" y1="62500" x2="57353" y2="62500"/>
                        <a14:foregroundMark x1="63725" y1="97917" x2="63725" y2="97917"/>
                        <a14:foregroundMark x1="12255" y1="36979" x2="12255" y2="36979"/>
                        <a14:foregroundMark x1="13725" y1="28646" x2="11765" y2="29688"/>
                        <a14:foregroundMark x1="11275" y1="36979" x2="11275" y2="36979"/>
                        <a14:foregroundMark x1="15196" y1="19271" x2="15196" y2="19271"/>
                        <a14:foregroundMark x1="25980" y1="10938" x2="27941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08" y="1679712"/>
            <a:ext cx="1048992" cy="9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251762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355D10B-D169-E49D-B0A9-02ECFE5B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6" y="436546"/>
            <a:ext cx="11110361" cy="838200"/>
          </a:xfrm>
        </p:spPr>
        <p:txBody>
          <a:bodyPr>
            <a:normAutofit fontScale="90000"/>
          </a:bodyPr>
          <a:lstStyle/>
          <a:p>
            <a:r>
              <a:rPr lang="en-US"/>
              <a:t>AMC Environmental Continuous Improvement</a:t>
            </a:r>
          </a:p>
        </p:txBody>
      </p:sp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6ECB3A95-2B05-3B1F-FF6D-1D42F9AE7B7A}"/>
              </a:ext>
            </a:extLst>
          </p:cNvPr>
          <p:cNvSpPr txBox="1"/>
          <p:nvPr/>
        </p:nvSpPr>
        <p:spPr>
          <a:xfrm>
            <a:off x="510135" y="1712473"/>
            <a:ext cx="111103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libri (Body)"/>
              </a:rPr>
              <a:t>Recent Results at Andover 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2060"/>
                </a:solidFill>
                <a:latin typeface="Calibri (Body)"/>
              </a:rPr>
              <a:t>3,900 GJ (&gt;1MM kwh) Absolute 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  <a:latin typeface="Calibri (Body)"/>
              </a:rPr>
              <a:t>Energy Reduction </a:t>
            </a:r>
            <a:r>
              <a:rPr lang="en-US" sz="2400">
                <a:solidFill>
                  <a:srgbClr val="002060"/>
                </a:solidFill>
                <a:latin typeface="Calibri (Body)"/>
              </a:rPr>
              <a:t>(-4% YoY)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2060"/>
                </a:solidFill>
                <a:latin typeface="Calibri (Body)"/>
              </a:rPr>
              <a:t>61 tons Absolute </a:t>
            </a:r>
            <a:r>
              <a:rPr lang="en-US" sz="2400" b="1">
                <a:solidFill>
                  <a:srgbClr val="00B050"/>
                </a:solidFill>
                <a:latin typeface="Calibri (Body)"/>
              </a:rPr>
              <a:t>GHG Reduction </a:t>
            </a:r>
            <a:r>
              <a:rPr lang="en-US" sz="2400">
                <a:solidFill>
                  <a:srgbClr val="002060"/>
                </a:solidFill>
                <a:latin typeface="Calibri (Body)"/>
              </a:rPr>
              <a:t>(-2% YoY)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2060"/>
                </a:solidFill>
                <a:latin typeface="Calibri (Body)"/>
              </a:rPr>
              <a:t>13,000 m3 (&gt;3.4MM gal) </a:t>
            </a:r>
            <a:r>
              <a:rPr lang="en-US" sz="2400" b="1">
                <a:solidFill>
                  <a:schemeClr val="accent5">
                    <a:lumMod val="75000"/>
                  </a:schemeClr>
                </a:solidFill>
                <a:latin typeface="Calibri (Body)"/>
              </a:rPr>
              <a:t>Water Reduction </a:t>
            </a:r>
            <a:r>
              <a:rPr lang="en-US" sz="2400">
                <a:solidFill>
                  <a:srgbClr val="002060"/>
                </a:solidFill>
                <a:latin typeface="Calibri (Body)"/>
              </a:rPr>
              <a:t>(-8% YoY)</a:t>
            </a:r>
          </a:p>
          <a:p>
            <a:r>
              <a:rPr lang="en-US" sz="2400">
                <a:solidFill>
                  <a:srgbClr val="002060"/>
                </a:solidFill>
                <a:latin typeface="Calibri (Body)"/>
              </a:rPr>
              <a:t>And,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2060"/>
                </a:solidFill>
                <a:latin typeface="Calibri (Body)"/>
              </a:rPr>
              <a:t>AMC moved from being a Major Source to Non-Major in 2014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>
                <a:solidFill>
                  <a:srgbClr val="002060"/>
                </a:solidFill>
                <a:latin typeface="Calibri (Body)"/>
              </a:rPr>
              <a:t>We’ve made significant </a:t>
            </a:r>
            <a:r>
              <a:rPr lang="en-US" sz="2400" b="1">
                <a:solidFill>
                  <a:srgbClr val="002060"/>
                </a:solidFill>
                <a:latin typeface="Calibri (Body)"/>
              </a:rPr>
              <a:t>Air Emissions Reductions </a:t>
            </a:r>
            <a:r>
              <a:rPr lang="en-US" sz="2400">
                <a:solidFill>
                  <a:srgbClr val="002060"/>
                </a:solidFill>
                <a:latin typeface="Calibri (Body)"/>
              </a:rPr>
              <a:t>in the past 20 years:</a:t>
            </a:r>
          </a:p>
          <a:p>
            <a:endParaRPr lang="en-US" sz="2400">
              <a:solidFill>
                <a:srgbClr val="002060"/>
              </a:solidFill>
              <a:latin typeface="Calibri (Body)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002060"/>
                </a:solidFill>
                <a:latin typeface="Calibri (Body)"/>
              </a:rPr>
              <a:t>NOX reduced &gt; 75%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002060"/>
                </a:solidFill>
                <a:latin typeface="Calibri (Body)"/>
              </a:rPr>
              <a:t>SO2 reduced ~ 100%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002060"/>
                </a:solidFill>
                <a:latin typeface="Calibri (Body)"/>
              </a:rPr>
              <a:t>CO reduced &gt; 90%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002060"/>
                </a:solidFill>
                <a:latin typeface="Calibri (Body)"/>
              </a:rPr>
              <a:t>VOC reduced &gt; 40%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002060"/>
                </a:solidFill>
                <a:latin typeface="Calibri (Body)"/>
              </a:rPr>
              <a:t>PM reduced &gt; 95%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2000">
                <a:solidFill>
                  <a:srgbClr val="002060"/>
                </a:solidFill>
                <a:latin typeface="Calibri (Body)"/>
              </a:rPr>
              <a:t>CO2 reduced ~ 40%</a:t>
            </a:r>
          </a:p>
          <a:p>
            <a:pPr lvl="1"/>
            <a:endParaRPr lang="en-US" sz="2000">
              <a:solidFill>
                <a:srgbClr val="002060"/>
              </a:solidFill>
              <a:latin typeface="Calibri (Body)"/>
            </a:endParaRPr>
          </a:p>
        </p:txBody>
      </p:sp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986E3F21-DE15-ABE2-9F22-57621E470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365" y="4558617"/>
            <a:ext cx="3596940" cy="20982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2928180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355D10B-D169-E49D-B0A9-02ECFE5B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8" y="303196"/>
            <a:ext cx="11110361" cy="838200"/>
          </a:xfrm>
        </p:spPr>
        <p:txBody>
          <a:bodyPr>
            <a:normAutofit/>
          </a:bodyPr>
          <a:lstStyle/>
          <a:p>
            <a:r>
              <a:rPr lang="en-US" sz="4000"/>
              <a:t>Project Sustainability Improvements</a:t>
            </a:r>
          </a:p>
        </p:txBody>
      </p:sp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DCA4497B-90FE-42F1-A73E-82C27FC33D2A}"/>
              </a:ext>
            </a:extLst>
          </p:cNvPr>
          <p:cNvSpPr txBox="1"/>
          <p:nvPr/>
        </p:nvSpPr>
        <p:spPr>
          <a:xfrm>
            <a:off x="480157" y="6215095"/>
            <a:ext cx="11362544" cy="278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000" b="1" i="1">
                <a:solidFill>
                  <a:srgbClr val="2A5F7D"/>
                </a:solidFill>
                <a:latin typeface="CG Omega"/>
              </a:rPr>
              <a:t>Improving Gillette’s environmental footprint in Massachusetts</a:t>
            </a:r>
          </a:p>
        </p:txBody>
      </p:sp>
      <p:sp>
        <p:nvSpPr>
          <p:cNvPr id="6" name="Rectangle 5" descr="" title="">
            <a:extLst>
              <a:ext uri="{FF2B5EF4-FFF2-40B4-BE49-F238E27FC236}">
                <a16:creationId xmlns:a16="http://schemas.microsoft.com/office/drawing/2014/main" id="{BBDBAFC2-0083-0022-C9CC-67F8B6C43E45}"/>
              </a:ext>
            </a:extLst>
          </p:cNvPr>
          <p:cNvSpPr/>
          <p:nvPr/>
        </p:nvSpPr>
        <p:spPr>
          <a:xfrm>
            <a:off x="2833832" y="3387480"/>
            <a:ext cx="8786665" cy="105526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/>
          </a:p>
        </p:txBody>
      </p:sp>
      <p:grpSp>
        <p:nvGrpSpPr>
          <p:cNvPr id="7" name="Group 6" descr="" title="">
            <a:extLst>
              <a:ext uri="{FF2B5EF4-FFF2-40B4-BE49-F238E27FC236}">
                <a16:creationId xmlns:a16="http://schemas.microsoft.com/office/drawing/2014/main" id="{2DB24FE0-2F68-7A93-E7E2-159CDB0B0EE3}"/>
              </a:ext>
            </a:extLst>
          </p:cNvPr>
          <p:cNvGrpSpPr/>
          <p:nvPr/>
        </p:nvGrpSpPr>
        <p:grpSpPr>
          <a:xfrm>
            <a:off x="565298" y="1959832"/>
            <a:ext cx="1942266" cy="899805"/>
            <a:chOff x="120861" y="46729"/>
            <a:chExt cx="3037970" cy="1507070"/>
          </a:xfrm>
        </p:grpSpPr>
        <p:sp>
          <p:nvSpPr>
            <p:cNvPr id="8" name="TextBox 7" descr="" title="">
              <a:extLst>
                <a:ext uri="{FF2B5EF4-FFF2-40B4-BE49-F238E27FC236}">
                  <a16:creationId xmlns:a16="http://schemas.microsoft.com/office/drawing/2014/main" id="{075F7476-75E3-1CC9-DCCF-AD0C62AA88EF}"/>
                </a:ext>
              </a:extLst>
            </p:cNvPr>
            <p:cNvSpPr txBox="1"/>
            <p:nvPr/>
          </p:nvSpPr>
          <p:spPr>
            <a:xfrm>
              <a:off x="1488558" y="451232"/>
              <a:ext cx="1670273" cy="979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strike="noStrike" kern="1200" cap="none" spc="-200" normalizeH="0" baseline="3000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GHG</a:t>
              </a:r>
              <a:endParaRPr kumimoji="0" lang="en-US" sz="8800" b="1" i="0" strike="noStrike" kern="1200" cap="none" spc="-200" normalizeH="0" baseline="3000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Picture 8" descr="" title="">
              <a:extLst>
                <a:ext uri="{FF2B5EF4-FFF2-40B4-BE49-F238E27FC236}">
                  <a16:creationId xmlns:a16="http://schemas.microsoft.com/office/drawing/2014/main" id="{E138C00A-D001-27D1-A784-16D1B9AF5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861" y="46729"/>
              <a:ext cx="1488961" cy="1507070"/>
            </a:xfrm>
            <a:prstGeom prst="rect">
              <a:avLst/>
            </a:prstGeom>
          </p:spPr>
        </p:pic>
      </p:grpSp>
      <p:sp>
        <p:nvSpPr>
          <p:cNvPr id="10" name="Rectangle 9" descr="" title="">
            <a:extLst>
              <a:ext uri="{FF2B5EF4-FFF2-40B4-BE49-F238E27FC236}">
                <a16:creationId xmlns:a16="http://schemas.microsoft.com/office/drawing/2014/main" id="{9E563817-8606-E353-1622-23217A3E04B8}"/>
              </a:ext>
            </a:extLst>
          </p:cNvPr>
          <p:cNvSpPr/>
          <p:nvPr/>
        </p:nvSpPr>
        <p:spPr>
          <a:xfrm>
            <a:off x="2793831" y="1901157"/>
            <a:ext cx="8826667" cy="112958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/>
          </a:p>
        </p:txBody>
      </p:sp>
      <p:grpSp>
        <p:nvGrpSpPr>
          <p:cNvPr id="11" name="Group 10" descr="" title="">
            <a:extLst>
              <a:ext uri="{FF2B5EF4-FFF2-40B4-BE49-F238E27FC236}">
                <a16:creationId xmlns:a16="http://schemas.microsoft.com/office/drawing/2014/main" id="{EA7E7FD8-ADEE-20AD-3F1F-9E2D206B5D52}"/>
              </a:ext>
            </a:extLst>
          </p:cNvPr>
          <p:cNvGrpSpPr/>
          <p:nvPr/>
        </p:nvGrpSpPr>
        <p:grpSpPr>
          <a:xfrm>
            <a:off x="510138" y="3416579"/>
            <a:ext cx="2571702" cy="1171113"/>
            <a:chOff x="264067" y="55078"/>
            <a:chExt cx="4186328" cy="1405353"/>
          </a:xfrm>
        </p:grpSpPr>
        <p:sp>
          <p:nvSpPr>
            <p:cNvPr id="12" name="TextBox 11" descr="" title="">
              <a:extLst>
                <a:ext uri="{FF2B5EF4-FFF2-40B4-BE49-F238E27FC236}">
                  <a16:creationId xmlns:a16="http://schemas.microsoft.com/office/drawing/2014/main" id="{1B6D51B0-17C3-1554-14DF-AFA56A772F57}"/>
                </a:ext>
              </a:extLst>
            </p:cNvPr>
            <p:cNvSpPr txBox="1"/>
            <p:nvPr/>
          </p:nvSpPr>
          <p:spPr>
            <a:xfrm>
              <a:off x="1922877" y="384137"/>
              <a:ext cx="1842471" cy="1027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spc="-200" baseline="30000" noProof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endParaRPr kumimoji="0" lang="en-US" sz="8800" b="1" i="0" u="none" strike="noStrike" kern="1200" cap="none" spc="-200" normalizeH="0" baseline="30000" noProof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 descr="" title="">
              <a:extLst>
                <a:ext uri="{FF2B5EF4-FFF2-40B4-BE49-F238E27FC236}">
                  <a16:creationId xmlns:a16="http://schemas.microsoft.com/office/drawing/2014/main" id="{70755FA1-7AA4-420C-A875-7D924086DA97}"/>
                </a:ext>
              </a:extLst>
            </p:cNvPr>
            <p:cNvSpPr/>
            <p:nvPr/>
          </p:nvSpPr>
          <p:spPr>
            <a:xfrm>
              <a:off x="1720392" y="832716"/>
              <a:ext cx="2730003" cy="62771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</a:pPr>
              <a:endParaRPr lang="en-US" sz="1600" b="1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14" name="Picture 13" descr="" title="">
              <a:extLst>
                <a:ext uri="{FF2B5EF4-FFF2-40B4-BE49-F238E27FC236}">
                  <a16:creationId xmlns:a16="http://schemas.microsoft.com/office/drawing/2014/main" id="{33F18334-145A-7323-874E-3DFF534B6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067" y="55078"/>
              <a:ext cx="1549606" cy="1247426"/>
            </a:xfrm>
            <a:prstGeom prst="rect">
              <a:avLst/>
            </a:prstGeom>
          </p:spPr>
        </p:pic>
      </p:grpSp>
      <p:sp>
        <p:nvSpPr>
          <p:cNvPr id="15" name="TextBox 14" descr="" title="">
            <a:extLst>
              <a:ext uri="{FF2B5EF4-FFF2-40B4-BE49-F238E27FC236}">
                <a16:creationId xmlns:a16="http://schemas.microsoft.com/office/drawing/2014/main" id="{A3957D96-C261-9409-B567-3714E30A49E2}"/>
              </a:ext>
            </a:extLst>
          </p:cNvPr>
          <p:cNvSpPr txBox="1"/>
          <p:nvPr/>
        </p:nvSpPr>
        <p:spPr>
          <a:xfrm>
            <a:off x="2885669" y="3416579"/>
            <a:ext cx="8702486" cy="101788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/>
              <a:t>Project Water Usage &amp; Effluent Discharge Reduction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/>
              <a:t>High-efficiency water treatment and cooling tower systems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/>
              <a:t>On-site water recovery and reuse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/>
              <a:t>Real-time measuring and reporting capability</a:t>
            </a:r>
          </a:p>
        </p:txBody>
      </p:sp>
      <p:sp>
        <p:nvSpPr>
          <p:cNvPr id="16" name="Rectangle 15" descr="" title="">
            <a:extLst>
              <a:ext uri="{FF2B5EF4-FFF2-40B4-BE49-F238E27FC236}">
                <a16:creationId xmlns:a16="http://schemas.microsoft.com/office/drawing/2014/main" id="{77702CE5-7575-5980-545B-190A94CF4B30}"/>
              </a:ext>
            </a:extLst>
          </p:cNvPr>
          <p:cNvSpPr/>
          <p:nvPr/>
        </p:nvSpPr>
        <p:spPr>
          <a:xfrm>
            <a:off x="2853327" y="4761217"/>
            <a:ext cx="8767170" cy="122671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</a:pPr>
            <a:endParaRPr lang="en-US" sz="2000" b="1"/>
          </a:p>
        </p:txBody>
      </p:sp>
      <p:sp>
        <p:nvSpPr>
          <p:cNvPr id="17" name="TextBox 3" descr="" title="">
            <a:extLst>
              <a:ext uri="{FF2B5EF4-FFF2-40B4-BE49-F238E27FC236}">
                <a16:creationId xmlns:a16="http://schemas.microsoft.com/office/drawing/2014/main" id="{899D2C56-ABF5-BB22-E630-FA8858E1F4B0}"/>
              </a:ext>
            </a:extLst>
          </p:cNvPr>
          <p:cNvSpPr txBox="1"/>
          <p:nvPr/>
        </p:nvSpPr>
        <p:spPr>
          <a:xfrm>
            <a:off x="2951515" y="4776969"/>
            <a:ext cx="8668981" cy="91023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1400" b="1"/>
              <a:t>Efficient use of Energy.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EV Parking Spaces to be Installed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LED lights and Sky-lights to reduce consumption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Modular design of utilities to minimize power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Real-time measuring and reporting capability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b="1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 descr="" title="">
            <a:extLst>
              <a:ext uri="{FF2B5EF4-FFF2-40B4-BE49-F238E27FC236}">
                <a16:creationId xmlns:a16="http://schemas.microsoft.com/office/drawing/2014/main" id="{1DD1E303-A561-87AD-3145-A3722AD019BA}"/>
              </a:ext>
            </a:extLst>
          </p:cNvPr>
          <p:cNvSpPr txBox="1"/>
          <p:nvPr/>
        </p:nvSpPr>
        <p:spPr>
          <a:xfrm>
            <a:off x="2793832" y="1861188"/>
            <a:ext cx="88266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/>
              <a:t>New building designed to avoid GHG generation</a:t>
            </a:r>
            <a:r>
              <a:rPr lang="en-US" sz="140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Efficient building envelope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Recovery of Process Heat to support HVAC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Fully electric Building (buying green electricity)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CIDFont+F1"/>
              </a:rPr>
              <a:t>90% of GHG reduction in MA by ~ 30,000 TPY</a:t>
            </a:r>
            <a:endParaRPr lang="en-US" sz="1100">
              <a:solidFill>
                <a:srgbClr val="000000"/>
              </a:solidFill>
              <a:latin typeface="CIDFont+F1"/>
            </a:endParaRPr>
          </a:p>
        </p:txBody>
      </p:sp>
      <p:pic>
        <p:nvPicPr>
          <p:cNvPr id="19" name="Picture 18" descr="" title="">
            <a:extLst>
              <a:ext uri="{FF2B5EF4-FFF2-40B4-BE49-F238E27FC236}">
                <a16:creationId xmlns:a16="http://schemas.microsoft.com/office/drawing/2014/main" id="{E9FDBC44-3A5A-C256-2D15-4CA3B7E3AD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64228" b="4435"/>
          <a:stretch/>
        </p:blipFill>
        <p:spPr>
          <a:xfrm>
            <a:off x="510138" y="4894716"/>
            <a:ext cx="889197" cy="830997"/>
          </a:xfrm>
          <a:prstGeom prst="rect">
            <a:avLst/>
          </a:prstGeom>
        </p:spPr>
      </p:pic>
      <p:sp>
        <p:nvSpPr>
          <p:cNvPr id="20" name="TextBox 19" descr="" title="">
            <a:extLst>
              <a:ext uri="{FF2B5EF4-FFF2-40B4-BE49-F238E27FC236}">
                <a16:creationId xmlns:a16="http://schemas.microsoft.com/office/drawing/2014/main" id="{A63F35F7-6350-7960-930A-282B3A5937BA}"/>
              </a:ext>
            </a:extLst>
          </p:cNvPr>
          <p:cNvSpPr txBox="1"/>
          <p:nvPr/>
        </p:nvSpPr>
        <p:spPr>
          <a:xfrm>
            <a:off x="510137" y="1329006"/>
            <a:ext cx="1136254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800" b="1" i="1">
                <a:solidFill>
                  <a:srgbClr val="2A5F7D"/>
                </a:solidFill>
                <a:latin typeface="CG Omega"/>
              </a:rPr>
              <a:t>The Andover site expansion is integrating best in class design and technologies to reduce the use of water and energy</a:t>
            </a:r>
          </a:p>
        </p:txBody>
      </p:sp>
      <p:sp>
        <p:nvSpPr>
          <p:cNvPr id="21" name="TextBox 20" descr="" title="">
            <a:extLst>
              <a:ext uri="{FF2B5EF4-FFF2-40B4-BE49-F238E27FC236}">
                <a16:creationId xmlns:a16="http://schemas.microsoft.com/office/drawing/2014/main" id="{8C386FF6-44E1-66FE-265C-BDA76995A679}"/>
              </a:ext>
            </a:extLst>
          </p:cNvPr>
          <p:cNvSpPr txBox="1"/>
          <p:nvPr/>
        </p:nvSpPr>
        <p:spPr>
          <a:xfrm>
            <a:off x="1416117" y="5166710"/>
            <a:ext cx="1357936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200" normalizeH="0" baseline="3000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kumimoji="0" lang="en-US" sz="8800" b="1" i="0" u="none" strike="noStrike" kern="1200" cap="none" spc="-200" normalizeH="0" baseline="3000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39184"/>
      </p:ext>
    </p:extLst>
  </p:cSld>
  <p:clrMapOvr>
    <a:masterClrMapping/>
  </p:clrMapOvr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355D10B-D169-E49D-B0A9-02ECFE5B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8" y="303196"/>
            <a:ext cx="11110361" cy="838200"/>
          </a:xfrm>
        </p:spPr>
        <p:txBody>
          <a:bodyPr>
            <a:normAutofit/>
          </a:bodyPr>
          <a:lstStyle/>
          <a:p>
            <a:r>
              <a:rPr lang="en-US"/>
              <a:t>On-site Materials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DA1FE764-6D2E-2E30-04F3-E73D38CE2497}"/>
              </a:ext>
            </a:extLst>
          </p:cNvPr>
          <p:cNvSpPr txBox="1">
            <a:spLocks/>
          </p:cNvSpPr>
          <p:nvPr/>
        </p:nvSpPr>
        <p:spPr bwMode="auto">
          <a:xfrm>
            <a:off x="510137" y="1591235"/>
            <a:ext cx="1111036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2A5F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2A5F7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A5F7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A5F7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A5F7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/>
              <a:t>History of safely managing and preventing incidents with materials at the Andover and Boston Sites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/>
              <a:t>Robust standards and capability on site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/>
              <a:t>Thorough systemic evaluation of any new material coming to site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/>
              <a:t>Good partnership with local emergency response teams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/>
              <a:t>All materials used on site comply with all laws and regulations, and meet high levels of health and safety standards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A5F7D"/>
              </a:solidFill>
              <a:effectLst/>
              <a:uLnTx/>
              <a:uFillTx/>
              <a:latin typeface="+mj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A5F7D"/>
              </a:solidFill>
              <a:effectLst/>
              <a:uLnTx/>
              <a:uFillTx/>
              <a:latin typeface="+mj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2A5F7D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585707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355D10B-D169-E49D-B0A9-02ECFE5B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8" y="158056"/>
            <a:ext cx="11110361" cy="838200"/>
          </a:xfrm>
        </p:spPr>
        <p:txBody>
          <a:bodyPr>
            <a:normAutofit/>
          </a:bodyPr>
          <a:lstStyle/>
          <a:p>
            <a:r>
              <a:rPr lang="en-US"/>
              <a:t>Non-Major Air Quality Permit</a:t>
            </a:r>
          </a:p>
        </p:txBody>
      </p:sp>
      <p:sp>
        <p:nvSpPr>
          <p:cNvPr id="3" name="TextBox 2" descr="" title="">
            <a:extLst>
              <a:ext uri="{FF2B5EF4-FFF2-40B4-BE49-F238E27FC236}">
                <a16:creationId xmlns:a16="http://schemas.microsoft.com/office/drawing/2014/main" id="{2DF30767-E374-36B2-D0E0-8D152357E906}"/>
              </a:ext>
            </a:extLst>
          </p:cNvPr>
          <p:cNvSpPr txBox="1"/>
          <p:nvPr/>
        </p:nvSpPr>
        <p:spPr>
          <a:xfrm>
            <a:off x="472041" y="1161867"/>
            <a:ext cx="11304491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002060"/>
                </a:solidFill>
                <a:latin typeface="Calibri (Body)"/>
              </a:defRPr>
            </a:lvl1pPr>
            <a:lvl2pPr marL="800100" lvl="1" indent="-342900">
              <a:buFont typeface="Symbol" panose="05050102010706020507" pitchFamily="18" charset="2"/>
              <a:buChar char=""/>
              <a:defRPr sz="2400">
                <a:solidFill>
                  <a:srgbClr val="002060"/>
                </a:solidFill>
                <a:latin typeface="Calibri (Body)"/>
              </a:defRPr>
            </a:lvl2pPr>
          </a:lstStyle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/>
              <a:t>Future emissions remain ~ 1/4th of past permitted Andover Site emissions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/>
              <a:t>No cogeneration / combustion turbine at Andover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/>
              <a:t>Received MA DEP (Non-Major) Air Quality Plan Approval – September 12</a:t>
            </a:r>
            <a:r>
              <a:rPr lang="en-US" b="0" baseline="30000"/>
              <a:t>th</a:t>
            </a:r>
            <a:r>
              <a:rPr lang="en-US" b="0"/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/>
              <a:t>Approval concluded:</a:t>
            </a:r>
          </a:p>
          <a:p>
            <a:pPr marL="11430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/>
              <a:t>Emissions meet all MADEP regulatory requirements </a:t>
            </a:r>
          </a:p>
          <a:p>
            <a:pPr marL="1143000"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b="0"/>
              <a:t>Best Available Control Technology implemented for all </a:t>
            </a:r>
            <a:r>
              <a:rPr lang="en-US"/>
              <a:t>emission sources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3313701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355D10B-D169-E49D-B0A9-02ECFE5B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8" y="303196"/>
            <a:ext cx="11110361" cy="838200"/>
          </a:xfrm>
        </p:spPr>
        <p:txBody>
          <a:bodyPr>
            <a:normAutofit/>
          </a:bodyPr>
          <a:lstStyle/>
          <a:p>
            <a:r>
              <a:rPr lang="en-US"/>
              <a:t>Wastewater</a:t>
            </a:r>
          </a:p>
        </p:txBody>
      </p:sp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53D5B0AD-C798-D29E-C6AF-F36F5A4D9BAB}"/>
              </a:ext>
            </a:extLst>
          </p:cNvPr>
          <p:cNvSpPr txBox="1"/>
          <p:nvPr/>
        </p:nvSpPr>
        <p:spPr>
          <a:xfrm>
            <a:off x="510137" y="1141396"/>
            <a:ext cx="11110361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Wingdings" panose="05000000000000000000" pitchFamily="2" charset="2"/>
              <a:buChar char="§"/>
              <a:defRPr sz="2400" b="0">
                <a:solidFill>
                  <a:srgbClr val="002060"/>
                </a:solidFill>
                <a:latin typeface="Calibri (Body)"/>
              </a:defRPr>
            </a:lvl1pPr>
            <a:lvl2pPr marL="1143000" lvl="1" indent="-342900">
              <a:buFont typeface="Wingdings" panose="05000000000000000000" pitchFamily="2" charset="2"/>
              <a:buChar char="Ø"/>
              <a:defRPr sz="2400" b="0">
                <a:solidFill>
                  <a:srgbClr val="002060"/>
                </a:solidFill>
                <a:latin typeface="Calibri (Body)"/>
              </a:defRPr>
            </a:lvl2pPr>
          </a:lstStyle>
          <a:p>
            <a:pPr>
              <a:lnSpc>
                <a:spcPct val="150000"/>
              </a:lnSpc>
            </a:pPr>
            <a:r>
              <a:rPr lang="en-US" sz="2800"/>
              <a:t>Anticipate permit update for project</a:t>
            </a:r>
          </a:p>
          <a:p>
            <a:pPr lvl="1">
              <a:lnSpc>
                <a:spcPct val="150000"/>
              </a:lnSpc>
            </a:pPr>
            <a:r>
              <a:rPr lang="en-US" sz="2800"/>
              <a:t> Minor increase in industrial discharge</a:t>
            </a:r>
          </a:p>
          <a:p>
            <a:pPr lvl="1">
              <a:lnSpc>
                <a:spcPct val="150000"/>
              </a:lnSpc>
            </a:pPr>
            <a:r>
              <a:rPr lang="en-US" sz="2800"/>
              <a:t> Peak discharge less usage than max. historical</a:t>
            </a:r>
          </a:p>
          <a:p>
            <a:pPr lvl="1">
              <a:lnSpc>
                <a:spcPct val="150000"/>
              </a:lnSpc>
            </a:pPr>
            <a:r>
              <a:rPr lang="en-US" sz="2800"/>
              <a:t> Reviewed project with GLSD in Jul 2024</a:t>
            </a:r>
          </a:p>
          <a:p>
            <a:pPr lvl="1">
              <a:lnSpc>
                <a:spcPct val="150000"/>
              </a:lnSpc>
            </a:pPr>
            <a:r>
              <a:rPr lang="en-US" sz="2800"/>
              <a:t> Application following final design late 2024</a:t>
            </a:r>
          </a:p>
          <a:p>
            <a:pPr>
              <a:lnSpc>
                <a:spcPct val="150000"/>
              </a:lnSpc>
            </a:pPr>
            <a:r>
              <a:rPr lang="en-US" sz="2800"/>
              <a:t>Alignment from Andover Public Works on water usage and wastewater volumes</a:t>
            </a:r>
          </a:p>
          <a:p>
            <a:pPr>
              <a:lnSpc>
                <a:spcPct val="15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2110154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C6EE3657-57CA-0FB6-6F96-4CDDDF8F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386" y="3009900"/>
            <a:ext cx="7620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13348583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0426C6C-5318-F63B-202D-BAA84C20C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8" y="303196"/>
            <a:ext cx="11110361" cy="838200"/>
          </a:xfrm>
        </p:spPr>
        <p:txBody>
          <a:bodyPr/>
          <a:lstStyle/>
          <a:p>
            <a:r>
              <a:rPr lang="en-US"/>
              <a:t>Andover Site</a:t>
            </a:r>
          </a:p>
        </p:txBody>
      </p:sp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85CD30EB-BCEB-7BD1-3FDF-E224600AFCAC}"/>
              </a:ext>
            </a:extLst>
          </p:cNvPr>
          <p:cNvSpPr txBox="1"/>
          <p:nvPr/>
        </p:nvSpPr>
        <p:spPr>
          <a:xfrm>
            <a:off x="510138" y="1539891"/>
            <a:ext cx="11510342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Gillette has been a partner in the Massachusetts community for over 120 years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Longstanding history of innovation in the Commonwealth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Committed to continuing being a community partner as we move to Andover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Health and safety of our community and our operations is a top priority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33749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B4CAF081-9B62-E86B-5B59-0073D7D7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8" y="284921"/>
            <a:ext cx="7620000" cy="838200"/>
          </a:xfrm>
        </p:spPr>
        <p:txBody>
          <a:bodyPr/>
          <a:lstStyle/>
          <a:p>
            <a:r>
              <a:rPr lang="en-US"/>
              <a:t>Presentation Outline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8A3149AD-CA1D-1CE7-31D6-513386CF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91" y="1524000"/>
            <a:ext cx="10909851" cy="4495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Traffic</a:t>
            </a:r>
          </a:p>
          <a:p>
            <a:r>
              <a:rPr lang="en-US" sz="3200" dirty="0">
                <a:solidFill>
                  <a:srgbClr val="002060"/>
                </a:solidFill>
              </a:rPr>
              <a:t>Parking</a:t>
            </a:r>
          </a:p>
          <a:p>
            <a:r>
              <a:rPr lang="en-US" sz="3200" dirty="0">
                <a:solidFill>
                  <a:srgbClr val="002060"/>
                </a:solidFill>
              </a:rPr>
              <a:t>Tewksbury Residents</a:t>
            </a:r>
          </a:p>
          <a:p>
            <a:r>
              <a:rPr lang="en-US" sz="3200">
                <a:solidFill>
                  <a:srgbClr val="002060"/>
                </a:solidFill>
              </a:rPr>
              <a:t>Environmental performance</a:t>
            </a:r>
          </a:p>
          <a:p>
            <a:r>
              <a:rPr lang="en-US" sz="3200" dirty="0">
                <a:solidFill>
                  <a:srgbClr val="002060"/>
                </a:solidFill>
              </a:rPr>
              <a:t>Q&amp;A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807704594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EB816C2A-1208-7F39-8D6D-320F617EB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419100"/>
            <a:ext cx="7620000" cy="838200"/>
          </a:xfrm>
        </p:spPr>
        <p:txBody>
          <a:bodyPr/>
          <a:lstStyle/>
          <a:p>
            <a:r>
              <a:rPr lang="en-US" dirty="0"/>
              <a:t>Traffic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5E92435F-1AE4-B65E-F83C-9F0D1682B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7" y="1524000"/>
            <a:ext cx="11145077" cy="4495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Vanasse Response to GPI Peer Review Letters #1 on 8/1.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GPI Peer Review Letter #2 on 9/10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Vanasse Response to GPI Peer Review Letter #2 on 9/17.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GPI Peer Review Letter #3 on 9/24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Mitigation Discussions with Town DPW underway</a:t>
            </a:r>
          </a:p>
        </p:txBody>
      </p:sp>
    </p:spTree>
    <p:extLst>
      <p:ext uri="{BB962C8B-B14F-4D97-AF65-F5344CB8AC3E}">
        <p14:creationId xmlns:p14="http://schemas.microsoft.com/office/powerpoint/2010/main" val="1134768210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D3CA193-DE7C-82DE-3B12-676ACFB6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84922"/>
            <a:ext cx="7620000" cy="838200"/>
          </a:xfrm>
        </p:spPr>
        <p:txBody>
          <a:bodyPr/>
          <a:lstStyle/>
          <a:p>
            <a:r>
              <a:rPr lang="en-US" dirty="0"/>
              <a:t>Traffic Mitigation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48DF3223-5B56-411F-7550-01B07EA9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414670"/>
            <a:ext cx="11237843" cy="49566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DPW – Gillette discussion on Andover-River St intersection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Gillette and DPW Agree Option 3 (Signalization) is the Best Solution</a:t>
            </a:r>
          </a:p>
        </p:txBody>
      </p:sp>
    </p:spTree>
    <p:extLst>
      <p:ext uri="{BB962C8B-B14F-4D97-AF65-F5344CB8AC3E}">
        <p14:creationId xmlns:p14="http://schemas.microsoft.com/office/powerpoint/2010/main" val="2843591352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9C170E2E-C8C8-1B1C-538D-7B95A59F6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1295400"/>
            <a:ext cx="10840277" cy="4724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With input from DPW and Planning Board, Gillette to provide funding toward the following: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All-Way Stop Signs at Lowell Junction Road/Connector Road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Rectangular Rapid Flashing Beacon on River Street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Solution at Andover Street/River Street Intersection</a:t>
            </a:r>
          </a:p>
        </p:txBody>
      </p:sp>
      <p:sp>
        <p:nvSpPr>
          <p:cNvPr id="6" name="Title 1" descr="" title="">
            <a:extLst>
              <a:ext uri="{FF2B5EF4-FFF2-40B4-BE49-F238E27FC236}">
                <a16:creationId xmlns:a16="http://schemas.microsoft.com/office/drawing/2014/main" id="{7C0B8ACC-EA62-2752-C68D-064B59D8B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7" y="284922"/>
            <a:ext cx="10349948" cy="838200"/>
          </a:xfrm>
        </p:spPr>
        <p:txBody>
          <a:bodyPr>
            <a:normAutofit/>
          </a:bodyPr>
          <a:lstStyle/>
          <a:p>
            <a:r>
              <a:rPr lang="en-US" dirty="0"/>
              <a:t>Traffic Mitigation Proposal</a:t>
            </a:r>
          </a:p>
        </p:txBody>
      </p:sp>
    </p:spTree>
    <p:extLst>
      <p:ext uri="{BB962C8B-B14F-4D97-AF65-F5344CB8AC3E}">
        <p14:creationId xmlns:p14="http://schemas.microsoft.com/office/powerpoint/2010/main" val="285043455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4B36BA3-F92B-13FF-9BAF-B4692D23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620000" cy="838200"/>
          </a:xfrm>
        </p:spPr>
        <p:txBody>
          <a:bodyPr/>
          <a:lstStyle/>
          <a:p>
            <a:r>
              <a:rPr lang="en-US" dirty="0"/>
              <a:t>Parking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2B754A1F-8ACD-3EA1-BE69-9A8F4D560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1150374"/>
            <a:ext cx="11050067" cy="52504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Previously showing 654 Spaces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Compact spaces would add 13; total would be 667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Estimated max. usage of 598 is 89% of 667 Spaces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Operational solutions; Shift Schedule, Construction and New Business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Parking Monitoring Study will be conducted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Reserve parking deck could be built in stages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Fully built is 1,965 spaces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Current requirement is 965 spaces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00330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D910AADE-B33A-87D8-CDE9-6ED1E3ED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7620000" cy="838200"/>
          </a:xfrm>
        </p:spPr>
        <p:txBody>
          <a:bodyPr/>
          <a:lstStyle/>
          <a:p>
            <a:r>
              <a:rPr lang="en-US"/>
              <a:t>Tewksbury Residents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8DA11518-50CD-20F6-1B51-F20EDD6E4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8" y="1676400"/>
            <a:ext cx="11121887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Vibration – conducted two rounds of tests confirming that vibrating roller will not generate perceptible vibration in Tewksbury neighborhoods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Highway Noise – committed to performing baseline ambient noise testing at Gillette expense. No anticipated change in perceptible noise.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rgbClr val="002060"/>
                </a:solidFill>
              </a:rPr>
              <a:t>Continuing outreach during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76501516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 descr="" title="">
            <a:extLst>
              <a:ext uri="{FF2B5EF4-FFF2-40B4-BE49-F238E27FC236}">
                <a16:creationId xmlns:a16="http://schemas.microsoft.com/office/drawing/2014/main" id="{DFDFEEF0-8A7C-BC01-7651-B9B5F1F0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6350"/>
            <a:ext cx="12192000" cy="8382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/>
              <a:t>P&amp;G’s Longstanding Commitment to </a:t>
            </a:r>
            <a:br>
              <a:rPr lang="en-US" sz="4000"/>
            </a:br>
            <a:r>
              <a:rPr lang="en-US" sz="4000"/>
              <a:t>Health, Safety, and Environment</a:t>
            </a:r>
          </a:p>
        </p:txBody>
      </p:sp>
      <p:sp>
        <p:nvSpPr>
          <p:cNvPr id="9" name="TextBox 8" descr="" title="">
            <a:extLst>
              <a:ext uri="{FF2B5EF4-FFF2-40B4-BE49-F238E27FC236}">
                <a16:creationId xmlns:a16="http://schemas.microsoft.com/office/drawing/2014/main" id="{FA33D590-9EB6-FF4B-0C09-E409233619D9}"/>
              </a:ext>
            </a:extLst>
          </p:cNvPr>
          <p:cNvSpPr txBox="1"/>
          <p:nvPr/>
        </p:nvSpPr>
        <p:spPr>
          <a:xfrm>
            <a:off x="487612" y="1985649"/>
            <a:ext cx="11216776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Long history of Environmental Protection and Compliance in Andover, South Boston and Globally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Systemic approach to HS&amp;E performance. 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HS&amp;E Industry leading results</a:t>
            </a: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002060"/>
                </a:solidFill>
              </a:rPr>
              <a:t>We do the right thing</a:t>
            </a:r>
          </a:p>
        </p:txBody>
      </p:sp>
    </p:spTree>
    <p:extLst>
      <p:ext uri="{BB962C8B-B14F-4D97-AF65-F5344CB8AC3E}">
        <p14:creationId xmlns:p14="http://schemas.microsoft.com/office/powerpoint/2010/main" val="3320567086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2024-09-28T22:25:31.0000000Z</lastPrinted>
  <dcterms:created xsi:type="dcterms:W3CDTF">2024-09-28T22:25:31.0000000Z</dcterms:created>
  <dcterms:modified xsi:type="dcterms:W3CDTF">2024-09-28T22:25:31.0000000Z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MSIP_Label_a518e53f-798e-43aa-978d-c3fda1f3a682_Enabled">
    <vt:lpwstr>true</vt:lpwstr>
  </op:property>
  <op:property fmtid="{D5CDD505-2E9C-101B-9397-08002B2CF9AE}" pid="3" name="MSIP_Label_a518e53f-798e-43aa-978d-c3fda1f3a682_SetDate">
    <vt:lpwstr>2024-08-15T00:01:41Z</vt:lpwstr>
  </op:property>
  <op:property fmtid="{D5CDD505-2E9C-101B-9397-08002B2CF9AE}" pid="4" name="MSIP_Label_a518e53f-798e-43aa-978d-c3fda1f3a682_Method">
    <vt:lpwstr>Privileged</vt:lpwstr>
  </op:property>
  <op:property fmtid="{D5CDD505-2E9C-101B-9397-08002B2CF9AE}" pid="5" name="MSIP_Label_a518e53f-798e-43aa-978d-c3fda1f3a682_Name">
    <vt:lpwstr>PG - Internal Use</vt:lpwstr>
  </op:property>
  <op:property fmtid="{D5CDD505-2E9C-101B-9397-08002B2CF9AE}" pid="6" name="MSIP_Label_a518e53f-798e-43aa-978d-c3fda1f3a682_SiteId">
    <vt:lpwstr>3596192b-fdf5-4e2c-a6fa-acb706c963d8</vt:lpwstr>
  </op:property>
  <op:property fmtid="{D5CDD505-2E9C-101B-9397-08002B2CF9AE}" pid="7" name="MSIP_Label_a518e53f-798e-43aa-978d-c3fda1f3a682_ActionId">
    <vt:lpwstr>aa4f80b5-a0fe-47b4-bc29-92641b2b5405</vt:lpwstr>
  </op:property>
  <op:property fmtid="{D5CDD505-2E9C-101B-9397-08002B2CF9AE}" pid="8" name="MSIP_Label_a518e53f-798e-43aa-978d-c3fda1f3a682_ContentBits">
    <vt:lpwstr>1</vt:lpwstr>
  </op:property>
</op:Properties>
</file>